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webextensions/webextension2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1"/>
  </p:sldMasterIdLst>
  <p:notesMasterIdLst>
    <p:notesMasterId r:id="rId21"/>
  </p:notesMasterIdLst>
  <p:sldIdLst>
    <p:sldId id="300" r:id="rId2"/>
    <p:sldId id="292" r:id="rId3"/>
    <p:sldId id="293" r:id="rId4"/>
    <p:sldId id="261" r:id="rId5"/>
    <p:sldId id="262" r:id="rId6"/>
    <p:sldId id="294" r:id="rId7"/>
    <p:sldId id="264" r:id="rId8"/>
    <p:sldId id="295" r:id="rId9"/>
    <p:sldId id="281" r:id="rId10"/>
    <p:sldId id="288" r:id="rId11"/>
    <p:sldId id="265" r:id="rId12"/>
    <p:sldId id="296" r:id="rId13"/>
    <p:sldId id="289" r:id="rId14"/>
    <p:sldId id="299" r:id="rId15"/>
    <p:sldId id="297" r:id="rId16"/>
    <p:sldId id="290" r:id="rId17"/>
    <p:sldId id="279" r:id="rId18"/>
    <p:sldId id="291" r:id="rId19"/>
    <p:sldId id="275" r:id="rId20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8D230F3-CF80-4859-8CE7-A43EE81993B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3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62A2A0-16E4-41AA-A1DA-30C34465A903}" type="datetimeFigureOut">
              <a:rPr lang="sv-SE" smtClean="0"/>
              <a:t>2024-01-09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81C870-9B4A-4F9B-AA94-21D31450218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1105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FED2EFBA-F70C-4C4E-B385-D812B2BF2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FE882E-1C21-E041-98B9-CECDD3A5CBB4}" type="datetimeFigureOut">
              <a:rPr lang="en-US" altLang="x-none"/>
              <a:pPr>
                <a:defRPr/>
              </a:pPr>
              <a:t>1/9/2024</a:t>
            </a:fld>
            <a:endParaRPr lang="en-US" altLang="x-none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BFC98BC4-D337-0643-956D-FA48BB44F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EA945267-4A4F-9E41-BC41-CB41A8FE2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99FE35-DFF8-EE43-B658-A08FF223881A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  <p:pic>
        <p:nvPicPr>
          <p:cNvPr id="8" name="Bildobjekt 13">
            <a:extLst>
              <a:ext uri="{FF2B5EF4-FFF2-40B4-BE49-F238E27FC236}">
                <a16:creationId xmlns:a16="http://schemas.microsoft.com/office/drawing/2014/main" id="{DF7BA315-93B5-4DA6-887E-1126BA447A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0855"/>
            <a:ext cx="11176000" cy="1270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224C540-7AB3-4CF7-B94D-7F876323D89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4269" y="-41123"/>
            <a:ext cx="673807" cy="673807"/>
          </a:xfrm>
          <a:prstGeom prst="rect">
            <a:avLst/>
          </a:prstGeom>
        </p:spPr>
      </p:pic>
      <p:sp>
        <p:nvSpPr>
          <p:cNvPr id="15" name="Rubrik 1">
            <a:extLst>
              <a:ext uri="{FF2B5EF4-FFF2-40B4-BE49-F238E27FC236}">
                <a16:creationId xmlns:a16="http://schemas.microsoft.com/office/drawing/2014/main" id="{35F4E8AE-9731-4750-B97D-3292A209E8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1600" y="1122363"/>
            <a:ext cx="10710000" cy="238760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16" name="Underrubrik 2">
            <a:extLst>
              <a:ext uri="{FF2B5EF4-FFF2-40B4-BE49-F238E27FC236}">
                <a16:creationId xmlns:a16="http://schemas.microsoft.com/office/drawing/2014/main" id="{AA7B4C64-7DDF-4FAE-95A9-30CCAAA604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1599" y="3602038"/>
            <a:ext cx="10709999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4995919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12B8E4-E0A8-42D0-AB9D-BAF0A88F59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3509" y="690553"/>
            <a:ext cx="5182272" cy="668336"/>
          </a:xfrm>
          <a:noFill/>
        </p:spPr>
        <p:txBody>
          <a:bodyPr anchor="ctr"/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72A021F-78DB-4EC0-A348-629A34ED1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855C2-3F4B-4D54-83C3-0B8937BFBF16}" type="datetime1">
              <a:rPr lang="sv-SE" smtClean="0"/>
              <a:t>2024-01-09</a:t>
            </a:fld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DD47292-6F9F-4941-A4CA-E877B7A36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E12CE-8712-489E-97CC-87940C445FCE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Platshållare för text 10">
            <a:extLst>
              <a:ext uri="{FF2B5EF4-FFF2-40B4-BE49-F238E27FC236}">
                <a16:creationId xmlns:a16="http://schemas.microsoft.com/office/drawing/2014/main" id="{704400A3-D150-43FD-AF44-8A92CE5295E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27452" y="1689099"/>
            <a:ext cx="5208329" cy="4716994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B0488103-C660-496D-B46A-1478A6919A0D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095596" y="690553"/>
            <a:ext cx="5541838" cy="571554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92268479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ubrik, text och bild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12B8E4-E0A8-42D0-AB9D-BAF0A88F59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7571" y="691697"/>
            <a:ext cx="5199864" cy="668336"/>
          </a:xfrm>
          <a:noFill/>
        </p:spPr>
        <p:txBody>
          <a:bodyPr anchor="ctr"/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72A021F-78DB-4EC0-A348-629A34ED1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855C2-3F4B-4D54-83C3-0B8937BFBF16}" type="datetime1">
              <a:rPr lang="sv-SE" smtClean="0"/>
              <a:t>2024-01-09</a:t>
            </a:fld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DD47292-6F9F-4941-A4CA-E877B7A36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E12CE-8712-489E-97CC-87940C445FCE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Platshållare för text 10">
            <a:extLst>
              <a:ext uri="{FF2B5EF4-FFF2-40B4-BE49-F238E27FC236}">
                <a16:creationId xmlns:a16="http://schemas.microsoft.com/office/drawing/2014/main" id="{704400A3-D150-43FD-AF44-8A92CE5295E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437570" y="1689099"/>
            <a:ext cx="5208329" cy="4716994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B0488103-C660-496D-B46A-1478A6919A0D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54566" y="696450"/>
            <a:ext cx="5541838" cy="571554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7982060"/>
      </p:ext>
    </p:extLst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+ subead + 2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546099" y="665136"/>
            <a:ext cx="11092394" cy="736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 bwMode="gray">
          <a:xfrm>
            <a:off x="547159" y="1984377"/>
            <a:ext cx="5424000" cy="4421716"/>
          </a:xfrm>
        </p:spPr>
        <p:txBody>
          <a:bodyPr/>
          <a:lstStyle>
            <a:lvl1pPr marL="0" indent="0"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5"/>
          </p:nvPr>
        </p:nvSpPr>
        <p:spPr bwMode="gray">
          <a:xfrm>
            <a:off x="6216001" y="1984377"/>
            <a:ext cx="5422492" cy="4421716"/>
          </a:xfrm>
        </p:spPr>
        <p:txBody>
          <a:bodyPr/>
          <a:lstStyle>
            <a:lvl1pPr marL="0" indent="0"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0ED36533-1E05-2B4A-8A4F-D55960049364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469117-0A64-8D49-BD3C-1D7D01177650}" type="datetimeFigureOut">
              <a:rPr lang="en-US" altLang="x-none"/>
              <a:pPr>
                <a:defRPr/>
              </a:pPr>
              <a:t>1/9/2024</a:t>
            </a:fld>
            <a:endParaRPr lang="en-US" altLang="x-none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6335BF3-7CF8-B94E-AEF5-CD41AC5DD245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0EF3E21-6C2E-6044-BDF9-2E8C8EF1E9D1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C9CA06-59EC-824D-B7BC-7BF31658DFBB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61E30EB4-24A1-42E3-93DF-EFD864922959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 bwMode="gray">
          <a:xfrm>
            <a:off x="546099" y="1401736"/>
            <a:ext cx="3643762" cy="307777"/>
          </a:xfrm>
          <a:noFill/>
        </p:spPr>
        <p:txBody>
          <a:bodyPr wrap="square" lIns="72000" rIns="72000">
            <a:spAutoFit/>
          </a:bodyPr>
          <a:lstStyle>
            <a:lvl1pPr marL="0" indent="0" algn="l">
              <a:buNone/>
              <a:defRPr sz="2000" b="1" i="0" cap="none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Gill Sans SemiBold" panose="020B0502020104020203" pitchFamily="34" charset="-79"/>
              </a:defRPr>
            </a:lvl1pPr>
            <a:lvl2pPr marL="0" indent="0" algn="ctr">
              <a:buNone/>
              <a:defRPr sz="2667" cap="all" spc="-67" baseline="0">
                <a:solidFill>
                  <a:schemeClr val="tx1"/>
                </a:solidFill>
                <a:latin typeface="+mj-lt"/>
              </a:defRPr>
            </a:lvl2pPr>
            <a:lvl3pPr marL="0" indent="0" algn="ctr">
              <a:buNone/>
              <a:defRPr sz="2667" cap="all" spc="-67" baseline="0">
                <a:solidFill>
                  <a:schemeClr val="tx1"/>
                </a:solidFill>
                <a:latin typeface="+mj-lt"/>
              </a:defRPr>
            </a:lvl3pPr>
            <a:lvl4pPr marL="0" indent="0" algn="ctr">
              <a:buNone/>
              <a:defRPr sz="2667" cap="all" spc="-67" baseline="0">
                <a:solidFill>
                  <a:schemeClr val="tx1"/>
                </a:solidFill>
                <a:latin typeface="+mj-lt"/>
              </a:defRPr>
            </a:lvl4pPr>
            <a:lvl5pPr marL="0" indent="0" algn="ctr">
              <a:buNone/>
              <a:defRPr sz="2667" cap="all" spc="-67" baseline="0">
                <a:solidFill>
                  <a:schemeClr val="tx1"/>
                </a:solidFill>
                <a:latin typeface="+mj-lt"/>
              </a:defRPr>
            </a:lvl5pPr>
            <a:lvl6pPr marL="0" indent="0" algn="ctr">
              <a:buNone/>
              <a:defRPr sz="2667" cap="all" spc="-67" baseline="0">
                <a:solidFill>
                  <a:schemeClr val="tx1"/>
                </a:solidFill>
                <a:latin typeface="+mj-lt"/>
              </a:defRPr>
            </a:lvl6pPr>
            <a:lvl7pPr marL="0" indent="0" algn="ctr">
              <a:buNone/>
              <a:defRPr sz="2667" cap="all" spc="-67" baseline="0">
                <a:solidFill>
                  <a:schemeClr val="tx1"/>
                </a:solidFill>
                <a:latin typeface="+mj-lt"/>
              </a:defRPr>
            </a:lvl7pPr>
            <a:lvl8pPr marL="0" indent="0" algn="ctr">
              <a:buNone/>
              <a:defRPr sz="2667" cap="all" spc="-67" baseline="0">
                <a:solidFill>
                  <a:schemeClr val="tx1"/>
                </a:solidFill>
                <a:latin typeface="+mj-lt"/>
              </a:defRPr>
            </a:lvl8pPr>
            <a:lvl9pPr marL="0" indent="0" algn="ctr">
              <a:buNone/>
              <a:defRPr sz="2667" cap="all" spc="-67" baseline="0">
                <a:solidFill>
                  <a:schemeClr val="tx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016075008"/>
      </p:ext>
    </p:extLst>
  </p:cSld>
  <p:clrMapOvr>
    <a:masterClrMapping/>
  </p:clrMapOvr>
  <p:transition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+ subead + text + 2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4DB4D414-65C8-45A6-BDCA-08B8C4C8C87F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46100" y="1984377"/>
            <a:ext cx="2515755" cy="4421716"/>
          </a:xfrm>
        </p:spPr>
        <p:txBody>
          <a:bodyPr/>
          <a:lstStyle/>
          <a:p>
            <a:r>
              <a:rPr lang="en-US"/>
              <a:t>Click icon to add picture</a:t>
            </a:r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546099" y="665136"/>
            <a:ext cx="11091333" cy="736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 bwMode="gray">
          <a:xfrm>
            <a:off x="6108700" y="1984377"/>
            <a:ext cx="5529792" cy="4421716"/>
          </a:xfrm>
        </p:spPr>
        <p:txBody>
          <a:bodyPr/>
          <a:lstStyle>
            <a:lvl1pPr marL="0" indent="0"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00C18B6D-2DE0-CB42-BBD5-A9EF8FF6889D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5AD52B-DD5C-E047-A644-5CAA4075A78D}" type="datetimeFigureOut">
              <a:rPr lang="en-US" altLang="x-none"/>
              <a:pPr>
                <a:defRPr/>
              </a:pPr>
              <a:t>1/9/2024</a:t>
            </a:fld>
            <a:endParaRPr lang="en-US" altLang="x-none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14A0D054-9A45-9C42-A0B9-3DF956A5F14B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3F44A330-9764-564A-8DF1-0ACAEF88DD29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D5015E-8803-C840-ABCC-31CAB5B850B8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  <p:sp>
        <p:nvSpPr>
          <p:cNvPr id="15" name="Picture Placeholder 3">
            <a:extLst>
              <a:ext uri="{FF2B5EF4-FFF2-40B4-BE49-F238E27FC236}">
                <a16:creationId xmlns:a16="http://schemas.microsoft.com/office/drawing/2014/main" id="{C2F55A25-B9F8-4C4D-8D18-9DFF9EEB26B9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3327400" y="1984377"/>
            <a:ext cx="2515755" cy="4421716"/>
          </a:xfrm>
        </p:spPr>
        <p:txBody>
          <a:bodyPr/>
          <a:lstStyle/>
          <a:p>
            <a:r>
              <a:rPr lang="en-US"/>
              <a:t>Click icon to add picture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44429646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eadline + subead + text + 2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4DB4D414-65C8-45A6-BDCA-08B8C4C8C87F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46100" y="1984377"/>
            <a:ext cx="2515755" cy="4421716"/>
          </a:xfrm>
        </p:spPr>
        <p:txBody>
          <a:bodyPr/>
          <a:lstStyle/>
          <a:p>
            <a:r>
              <a:rPr lang="en-US"/>
              <a:t>Click icon to add picture</a:t>
            </a:r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546099" y="665136"/>
            <a:ext cx="11091333" cy="736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 bwMode="gray">
          <a:xfrm>
            <a:off x="6108700" y="1984377"/>
            <a:ext cx="5529792" cy="4421716"/>
          </a:xfrm>
        </p:spPr>
        <p:txBody>
          <a:bodyPr/>
          <a:lstStyle>
            <a:lvl1pPr marL="0" indent="0"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00C18B6D-2DE0-CB42-BBD5-A9EF8FF6889D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5AD52B-DD5C-E047-A644-5CAA4075A78D}" type="datetimeFigureOut">
              <a:rPr lang="en-US" altLang="x-none"/>
              <a:pPr>
                <a:defRPr/>
              </a:pPr>
              <a:t>1/9/2024</a:t>
            </a:fld>
            <a:endParaRPr lang="en-US" altLang="x-none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14A0D054-9A45-9C42-A0B9-3DF956A5F14B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3F44A330-9764-564A-8DF1-0ACAEF88DD29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D5015E-8803-C840-ABCC-31CAB5B850B8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  <p:sp>
        <p:nvSpPr>
          <p:cNvPr id="15" name="Picture Placeholder 3">
            <a:extLst>
              <a:ext uri="{FF2B5EF4-FFF2-40B4-BE49-F238E27FC236}">
                <a16:creationId xmlns:a16="http://schemas.microsoft.com/office/drawing/2014/main" id="{C2F55A25-B9F8-4C4D-8D18-9DFF9EEB26B9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3327400" y="1984377"/>
            <a:ext cx="2515755" cy="4421716"/>
          </a:xfrm>
        </p:spPr>
        <p:txBody>
          <a:bodyPr/>
          <a:lstStyle/>
          <a:p>
            <a:r>
              <a:rPr lang="en-US"/>
              <a:t>Click icon to add picture</a:t>
            </a:r>
            <a:endParaRPr lang="sv-SE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FB5DFAE3-F9E1-4DDA-AC52-C6B61CB2DDE3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 bwMode="gray">
          <a:xfrm>
            <a:off x="546099" y="1407140"/>
            <a:ext cx="3643762" cy="307777"/>
          </a:xfrm>
          <a:noFill/>
        </p:spPr>
        <p:txBody>
          <a:bodyPr wrap="square" lIns="72000" rIns="72000">
            <a:spAutoFit/>
          </a:bodyPr>
          <a:lstStyle>
            <a:lvl1pPr marL="0" indent="0" algn="l">
              <a:buNone/>
              <a:defRPr sz="2000" b="1" i="0" cap="none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Gill Sans SemiBold" panose="020B0502020104020203" pitchFamily="34" charset="-79"/>
              </a:defRPr>
            </a:lvl1pPr>
            <a:lvl2pPr marL="0" indent="0" algn="ctr">
              <a:buNone/>
              <a:defRPr sz="2667" cap="all" spc="-67" baseline="0">
                <a:solidFill>
                  <a:schemeClr val="tx1"/>
                </a:solidFill>
                <a:latin typeface="+mj-lt"/>
              </a:defRPr>
            </a:lvl2pPr>
            <a:lvl3pPr marL="0" indent="0" algn="ctr">
              <a:buNone/>
              <a:defRPr sz="2667" cap="all" spc="-67" baseline="0">
                <a:solidFill>
                  <a:schemeClr val="tx1"/>
                </a:solidFill>
                <a:latin typeface="+mj-lt"/>
              </a:defRPr>
            </a:lvl3pPr>
            <a:lvl4pPr marL="0" indent="0" algn="ctr">
              <a:buNone/>
              <a:defRPr sz="2667" cap="all" spc="-67" baseline="0">
                <a:solidFill>
                  <a:schemeClr val="tx1"/>
                </a:solidFill>
                <a:latin typeface="+mj-lt"/>
              </a:defRPr>
            </a:lvl4pPr>
            <a:lvl5pPr marL="0" indent="0" algn="ctr">
              <a:buNone/>
              <a:defRPr sz="2667" cap="all" spc="-67" baseline="0">
                <a:solidFill>
                  <a:schemeClr val="tx1"/>
                </a:solidFill>
                <a:latin typeface="+mj-lt"/>
              </a:defRPr>
            </a:lvl5pPr>
            <a:lvl6pPr marL="0" indent="0" algn="ctr">
              <a:buNone/>
              <a:defRPr sz="2667" cap="all" spc="-67" baseline="0">
                <a:solidFill>
                  <a:schemeClr val="tx1"/>
                </a:solidFill>
                <a:latin typeface="+mj-lt"/>
              </a:defRPr>
            </a:lvl6pPr>
            <a:lvl7pPr marL="0" indent="0" algn="ctr">
              <a:buNone/>
              <a:defRPr sz="2667" cap="all" spc="-67" baseline="0">
                <a:solidFill>
                  <a:schemeClr val="tx1"/>
                </a:solidFill>
                <a:latin typeface="+mj-lt"/>
              </a:defRPr>
            </a:lvl7pPr>
            <a:lvl8pPr marL="0" indent="0" algn="ctr">
              <a:buNone/>
              <a:defRPr sz="2667" cap="all" spc="-67" baseline="0">
                <a:solidFill>
                  <a:schemeClr val="tx1"/>
                </a:solidFill>
                <a:latin typeface="+mj-lt"/>
              </a:defRPr>
            </a:lvl8pPr>
            <a:lvl9pPr marL="0" indent="0" algn="ctr">
              <a:buNone/>
              <a:defRPr sz="2667" cap="all" spc="-67" baseline="0">
                <a:solidFill>
                  <a:schemeClr val="tx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47779633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+ subead + 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545039" y="665136"/>
            <a:ext cx="11099808" cy="736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5"/>
          </p:nvPr>
        </p:nvSpPr>
        <p:spPr bwMode="gray">
          <a:xfrm>
            <a:off x="547153" y="1984375"/>
            <a:ext cx="3325192" cy="4420800"/>
          </a:xfrm>
          <a:prstGeom prst="rect">
            <a:avLst/>
          </a:prstGeom>
        </p:spPr>
        <p:txBody>
          <a:bodyPr tIns="432000" rtlCol="0" anchor="ctr">
            <a:normAutofit/>
          </a:bodyPr>
          <a:lstStyle>
            <a:lvl1pPr algn="ctr"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3" name="Subtitle 2"/>
          <p:cNvSpPr>
            <a:spLocks noGrp="1"/>
          </p:cNvSpPr>
          <p:nvPr>
            <p:ph type="subTitle" idx="13" hasCustomPrompt="1"/>
          </p:nvPr>
        </p:nvSpPr>
        <p:spPr bwMode="gray">
          <a:xfrm>
            <a:off x="553514" y="1401736"/>
            <a:ext cx="11091333" cy="390816"/>
          </a:xfrm>
        </p:spPr>
        <p:txBody>
          <a:bodyPr>
            <a:noAutofit/>
          </a:bodyPr>
          <a:lstStyle>
            <a:lvl1pPr marL="0" indent="0" algn="l">
              <a:buNone/>
              <a:defRPr sz="2000" b="1" i="0" cap="none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Gill Sans SemiBold" panose="020B0502020104020203" pitchFamily="34" charset="-79"/>
              </a:defRPr>
            </a:lvl1pPr>
            <a:lvl2pPr marL="0" indent="0" algn="l">
              <a:buNone/>
              <a:defRPr sz="2667" cap="all" baseline="0">
                <a:solidFill>
                  <a:schemeClr val="tx1"/>
                </a:solidFill>
                <a:latin typeface="+mj-lt"/>
              </a:defRPr>
            </a:lvl2pPr>
            <a:lvl3pPr marL="0" indent="0" algn="l">
              <a:buNone/>
              <a:defRPr sz="2667" cap="all" baseline="0">
                <a:solidFill>
                  <a:schemeClr val="tx1"/>
                </a:solidFill>
                <a:latin typeface="+mj-lt"/>
              </a:defRPr>
            </a:lvl3pPr>
            <a:lvl4pPr marL="0" indent="0" algn="l">
              <a:buNone/>
              <a:defRPr sz="2667" cap="all" baseline="0">
                <a:solidFill>
                  <a:schemeClr val="tx1"/>
                </a:solidFill>
                <a:latin typeface="+mj-lt"/>
              </a:defRPr>
            </a:lvl4pPr>
            <a:lvl5pPr marL="0" indent="0" algn="l">
              <a:buNone/>
              <a:defRPr sz="2667" cap="all" baseline="0">
                <a:solidFill>
                  <a:schemeClr val="tx1"/>
                </a:solidFill>
                <a:latin typeface="+mj-lt"/>
              </a:defRPr>
            </a:lvl5pPr>
            <a:lvl6pPr marL="0" indent="0" algn="l">
              <a:buNone/>
              <a:defRPr sz="2667" cap="all" baseline="0">
                <a:solidFill>
                  <a:schemeClr val="tx1"/>
                </a:solidFill>
                <a:latin typeface="+mj-lt"/>
              </a:defRPr>
            </a:lvl6pPr>
            <a:lvl7pPr marL="0" indent="0" algn="l">
              <a:buNone/>
              <a:defRPr sz="2667" cap="all" baseline="0">
                <a:solidFill>
                  <a:schemeClr val="tx1"/>
                </a:solidFill>
                <a:latin typeface="+mj-lt"/>
              </a:defRPr>
            </a:lvl7pPr>
            <a:lvl8pPr marL="0" indent="0" algn="l">
              <a:buNone/>
              <a:defRPr sz="2667" cap="all" baseline="0">
                <a:solidFill>
                  <a:schemeClr val="tx1"/>
                </a:solidFill>
                <a:latin typeface="+mj-lt"/>
              </a:defRPr>
            </a:lvl8pPr>
            <a:lvl9pPr marL="0" indent="0" algn="l">
              <a:buNone/>
              <a:defRPr sz="2667" cap="all" baseline="0">
                <a:solidFill>
                  <a:schemeClr val="tx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42DDC63-5E87-7A41-ACC5-E6C6366416BE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1DCBF0-D636-B242-9091-6A0F3AF50332}" type="datetimeFigureOut">
              <a:rPr lang="en-US" altLang="x-none"/>
              <a:pPr>
                <a:defRPr/>
              </a:pPr>
              <a:t>1/9/2024</a:t>
            </a:fld>
            <a:endParaRPr lang="en-US" altLang="x-none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AF6A9C32-755C-E048-B305-763522FD4E2C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4E0546C4-2097-BF4B-B620-313A6E655675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DF8D13-4B9A-DA44-8EA3-16AFB227FD16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  <p:sp>
        <p:nvSpPr>
          <p:cNvPr id="15" name="Picture Placeholder 7">
            <a:extLst>
              <a:ext uri="{FF2B5EF4-FFF2-40B4-BE49-F238E27FC236}">
                <a16:creationId xmlns:a16="http://schemas.microsoft.com/office/drawing/2014/main" id="{0F27ED4C-6E59-4E72-A2F1-E3E02D41D02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 bwMode="gray">
          <a:xfrm>
            <a:off x="4429171" y="1984375"/>
            <a:ext cx="3325192" cy="4420800"/>
          </a:xfrm>
          <a:prstGeom prst="rect">
            <a:avLst/>
          </a:prstGeom>
        </p:spPr>
        <p:txBody>
          <a:bodyPr tIns="432000" rtlCol="0" anchor="ctr">
            <a:normAutofit/>
          </a:bodyPr>
          <a:lstStyle>
            <a:lvl1pPr algn="ctr"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6" name="Picture Placeholder 7">
            <a:extLst>
              <a:ext uri="{FF2B5EF4-FFF2-40B4-BE49-F238E27FC236}">
                <a16:creationId xmlns:a16="http://schemas.microsoft.com/office/drawing/2014/main" id="{20D8D8BC-9246-4F02-ACE6-838BA24DC7C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 bwMode="gray">
          <a:xfrm>
            <a:off x="8319655" y="1984375"/>
            <a:ext cx="3325192" cy="4420800"/>
          </a:xfrm>
          <a:prstGeom prst="rect">
            <a:avLst/>
          </a:prstGeom>
        </p:spPr>
        <p:txBody>
          <a:bodyPr tIns="432000" rtlCol="0" anchor="ctr">
            <a:normAutofit/>
          </a:bodyPr>
          <a:lstStyle>
            <a:lvl1pPr algn="ctr"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01611541"/>
      </p:ext>
    </p:extLst>
  </p:cSld>
  <p:clrMapOvr>
    <a:masterClrMapping/>
  </p:clrMapOvr>
  <p:transition spd="med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+ subead + 3 text + 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545039" y="665136"/>
            <a:ext cx="11090484" cy="736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5"/>
          </p:nvPr>
        </p:nvSpPr>
        <p:spPr bwMode="gray">
          <a:xfrm>
            <a:off x="546101" y="1984375"/>
            <a:ext cx="3452705" cy="2079625"/>
          </a:xfrm>
          <a:prstGeom prst="rect">
            <a:avLst/>
          </a:prstGeom>
        </p:spPr>
        <p:txBody>
          <a:bodyPr tIns="432000" rtlCol="0" anchor="ctr">
            <a:normAutofit/>
          </a:bodyPr>
          <a:lstStyle>
            <a:lvl1pPr algn="ctr"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2" name="Picture Placeholder 7"/>
          <p:cNvSpPr>
            <a:spLocks noGrp="1"/>
          </p:cNvSpPr>
          <p:nvPr>
            <p:ph type="pic" sz="quarter" idx="16"/>
          </p:nvPr>
        </p:nvSpPr>
        <p:spPr bwMode="gray">
          <a:xfrm>
            <a:off x="4373644" y="1984374"/>
            <a:ext cx="3452705" cy="2079625"/>
          </a:xfrm>
          <a:prstGeom prst="rect">
            <a:avLst/>
          </a:prstGeom>
        </p:spPr>
        <p:txBody>
          <a:bodyPr tIns="432000" rtlCol="0" anchor="ctr">
            <a:normAutofit/>
          </a:bodyPr>
          <a:lstStyle>
            <a:lvl1pPr algn="ctr"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0" name="Picture Placeholder 7"/>
          <p:cNvSpPr>
            <a:spLocks noGrp="1"/>
          </p:cNvSpPr>
          <p:nvPr>
            <p:ph type="pic" sz="quarter" idx="17"/>
          </p:nvPr>
        </p:nvSpPr>
        <p:spPr bwMode="gray">
          <a:xfrm>
            <a:off x="8185788" y="1984376"/>
            <a:ext cx="3452705" cy="2079625"/>
          </a:xfrm>
          <a:prstGeom prst="rect">
            <a:avLst/>
          </a:prstGeom>
        </p:spPr>
        <p:txBody>
          <a:bodyPr tIns="432000" rtlCol="0" anchor="ctr">
            <a:normAutofit/>
          </a:bodyPr>
          <a:lstStyle>
            <a:lvl1pPr algn="ctr"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8"/>
          </p:nvPr>
        </p:nvSpPr>
        <p:spPr bwMode="gray">
          <a:xfrm>
            <a:off x="556477" y="4271962"/>
            <a:ext cx="3449735" cy="2134131"/>
          </a:xfrm>
          <a:prstGeom prst="rect">
            <a:avLst/>
          </a:prstGeom>
          <a:noFill/>
          <a:effectLst>
            <a:outerShdw blurRad="152400" sx="102000" sy="102000" algn="ctr" rotWithShape="0">
              <a:srgbClr val="000000">
                <a:alpha val="15000"/>
              </a:srgbClr>
            </a:outerShdw>
          </a:effectLst>
        </p:spPr>
        <p:txBody>
          <a:bodyPr>
            <a:noAutofit/>
          </a:bodyPr>
          <a:lstStyle>
            <a:lvl1pPr marL="0" indent="0">
              <a:defRPr sz="1333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8"/>
          <p:cNvSpPr>
            <a:spLocks noGrp="1"/>
          </p:cNvSpPr>
          <p:nvPr>
            <p:ph type="body" sz="quarter" idx="19"/>
          </p:nvPr>
        </p:nvSpPr>
        <p:spPr bwMode="gray">
          <a:xfrm>
            <a:off x="4365650" y="4271961"/>
            <a:ext cx="3449735" cy="2134131"/>
          </a:xfrm>
          <a:prstGeom prst="rect">
            <a:avLst/>
          </a:prstGeom>
          <a:noFill/>
          <a:effectLst>
            <a:outerShdw blurRad="152400" sx="102000" sy="102000" algn="ctr" rotWithShape="0">
              <a:srgbClr val="000000">
                <a:alpha val="15000"/>
              </a:srgbClr>
            </a:outerShdw>
          </a:effectLst>
        </p:spPr>
        <p:txBody>
          <a:bodyPr>
            <a:noAutofit/>
          </a:bodyPr>
          <a:lstStyle>
            <a:lvl1pPr marL="0" indent="0">
              <a:defRPr sz="1333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0"/>
          </p:nvPr>
        </p:nvSpPr>
        <p:spPr bwMode="gray">
          <a:xfrm>
            <a:off x="8185788" y="4271963"/>
            <a:ext cx="3449735" cy="2134129"/>
          </a:xfrm>
          <a:prstGeom prst="rect">
            <a:avLst/>
          </a:prstGeom>
          <a:noFill/>
          <a:effectLst>
            <a:outerShdw blurRad="152400" sx="102000" sy="102000" algn="ctr" rotWithShape="0">
              <a:srgbClr val="000000">
                <a:alpha val="15000"/>
              </a:srgbClr>
            </a:outerShdw>
          </a:effectLst>
        </p:spPr>
        <p:txBody>
          <a:bodyPr>
            <a:noAutofit/>
          </a:bodyPr>
          <a:lstStyle>
            <a:lvl1pPr marL="0" indent="0">
              <a:defRPr sz="1333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3A02398B-482C-6145-9829-82714564152C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E01157-19E4-5D4F-AC58-AD05E4BCAD37}" type="datetimeFigureOut">
              <a:rPr lang="en-US" altLang="x-none"/>
              <a:pPr>
                <a:defRPr/>
              </a:pPr>
              <a:t>1/9/2024</a:t>
            </a:fld>
            <a:endParaRPr lang="en-US" altLang="x-none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91FE3B23-4847-8B4C-B498-8D40D0F606C7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0D50E58C-77C8-744F-A04E-48AB290CAB14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9D1531-2A88-8445-B4D4-A28ED9A775CB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192940281"/>
      </p:ext>
    </p:extLst>
  </p:cSld>
  <p:clrMapOvr>
    <a:masterClrMapping/>
  </p:clrMapOvr>
  <p:transition spd="med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headline + subead + 3 text + 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545039" y="665136"/>
            <a:ext cx="11090484" cy="736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5"/>
          </p:nvPr>
        </p:nvSpPr>
        <p:spPr bwMode="gray">
          <a:xfrm>
            <a:off x="546101" y="1984375"/>
            <a:ext cx="3452705" cy="2079625"/>
          </a:xfrm>
          <a:prstGeom prst="rect">
            <a:avLst/>
          </a:prstGeom>
        </p:spPr>
        <p:txBody>
          <a:bodyPr tIns="432000" rtlCol="0" anchor="ctr">
            <a:normAutofit/>
          </a:bodyPr>
          <a:lstStyle>
            <a:lvl1pPr algn="ctr"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2" name="Picture Placeholder 7"/>
          <p:cNvSpPr>
            <a:spLocks noGrp="1"/>
          </p:cNvSpPr>
          <p:nvPr>
            <p:ph type="pic" sz="quarter" idx="16"/>
          </p:nvPr>
        </p:nvSpPr>
        <p:spPr bwMode="gray">
          <a:xfrm>
            <a:off x="4373644" y="1984374"/>
            <a:ext cx="3452705" cy="2079625"/>
          </a:xfrm>
          <a:prstGeom prst="rect">
            <a:avLst/>
          </a:prstGeom>
        </p:spPr>
        <p:txBody>
          <a:bodyPr tIns="432000" rtlCol="0" anchor="ctr">
            <a:normAutofit/>
          </a:bodyPr>
          <a:lstStyle>
            <a:lvl1pPr algn="ctr"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0" name="Picture Placeholder 7"/>
          <p:cNvSpPr>
            <a:spLocks noGrp="1"/>
          </p:cNvSpPr>
          <p:nvPr>
            <p:ph type="pic" sz="quarter" idx="17"/>
          </p:nvPr>
        </p:nvSpPr>
        <p:spPr bwMode="gray">
          <a:xfrm>
            <a:off x="8185788" y="1984376"/>
            <a:ext cx="3452705" cy="2079625"/>
          </a:xfrm>
          <a:prstGeom prst="rect">
            <a:avLst/>
          </a:prstGeom>
        </p:spPr>
        <p:txBody>
          <a:bodyPr tIns="432000" rtlCol="0" anchor="ctr">
            <a:normAutofit/>
          </a:bodyPr>
          <a:lstStyle>
            <a:lvl1pPr algn="ctr"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8"/>
          </p:nvPr>
        </p:nvSpPr>
        <p:spPr bwMode="gray">
          <a:xfrm>
            <a:off x="556477" y="4271962"/>
            <a:ext cx="3449735" cy="2134131"/>
          </a:xfrm>
          <a:prstGeom prst="rect">
            <a:avLst/>
          </a:prstGeom>
          <a:noFill/>
          <a:effectLst>
            <a:outerShdw blurRad="152400" sx="102000" sy="102000" algn="ctr" rotWithShape="0">
              <a:srgbClr val="000000">
                <a:alpha val="15000"/>
              </a:srgbClr>
            </a:outerShdw>
          </a:effectLst>
        </p:spPr>
        <p:txBody>
          <a:bodyPr>
            <a:noAutofit/>
          </a:bodyPr>
          <a:lstStyle>
            <a:lvl1pPr marL="0" indent="0">
              <a:defRPr sz="1333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8"/>
          <p:cNvSpPr>
            <a:spLocks noGrp="1"/>
          </p:cNvSpPr>
          <p:nvPr>
            <p:ph type="body" sz="quarter" idx="19"/>
          </p:nvPr>
        </p:nvSpPr>
        <p:spPr bwMode="gray">
          <a:xfrm>
            <a:off x="4365650" y="4271961"/>
            <a:ext cx="3449735" cy="2134131"/>
          </a:xfrm>
          <a:prstGeom prst="rect">
            <a:avLst/>
          </a:prstGeom>
          <a:noFill/>
          <a:effectLst>
            <a:outerShdw blurRad="152400" sx="102000" sy="102000" algn="ctr" rotWithShape="0">
              <a:srgbClr val="000000">
                <a:alpha val="15000"/>
              </a:srgbClr>
            </a:outerShdw>
          </a:effectLst>
        </p:spPr>
        <p:txBody>
          <a:bodyPr>
            <a:noAutofit/>
          </a:bodyPr>
          <a:lstStyle>
            <a:lvl1pPr marL="0" indent="0">
              <a:defRPr sz="1333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0"/>
          </p:nvPr>
        </p:nvSpPr>
        <p:spPr bwMode="gray">
          <a:xfrm>
            <a:off x="8185788" y="4271963"/>
            <a:ext cx="3449735" cy="2134129"/>
          </a:xfrm>
          <a:prstGeom prst="rect">
            <a:avLst/>
          </a:prstGeom>
          <a:noFill/>
          <a:effectLst>
            <a:outerShdw blurRad="152400" sx="102000" sy="102000" algn="ctr" rotWithShape="0">
              <a:srgbClr val="000000">
                <a:alpha val="15000"/>
              </a:srgbClr>
            </a:outerShdw>
          </a:effectLst>
        </p:spPr>
        <p:txBody>
          <a:bodyPr>
            <a:noAutofit/>
          </a:bodyPr>
          <a:lstStyle>
            <a:lvl1pPr marL="0" indent="0">
              <a:defRPr sz="1333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3A02398B-482C-6145-9829-82714564152C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E01157-19E4-5D4F-AC58-AD05E4BCAD37}" type="datetimeFigureOut">
              <a:rPr lang="en-US" altLang="x-none"/>
              <a:pPr>
                <a:defRPr/>
              </a:pPr>
              <a:t>1/9/2024</a:t>
            </a:fld>
            <a:endParaRPr lang="en-US" altLang="x-none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91FE3B23-4847-8B4C-B498-8D40D0F606C7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0D50E58C-77C8-744F-A04E-48AB290CAB14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9D1531-2A88-8445-B4D4-A28ED9A775CB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62B117A4-C98E-4B4F-8972-E6152CE85C24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 bwMode="gray">
          <a:xfrm>
            <a:off x="553514" y="1401736"/>
            <a:ext cx="11091333" cy="390816"/>
          </a:xfrm>
        </p:spPr>
        <p:txBody>
          <a:bodyPr>
            <a:noAutofit/>
          </a:bodyPr>
          <a:lstStyle>
            <a:lvl1pPr marL="0" indent="0" algn="l">
              <a:buNone/>
              <a:defRPr sz="2000" b="1" i="0" cap="none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Gill Sans SemiBold" panose="020B0502020104020203" pitchFamily="34" charset="-79"/>
              </a:defRPr>
            </a:lvl1pPr>
            <a:lvl2pPr marL="0" indent="0" algn="l">
              <a:buNone/>
              <a:defRPr sz="2667" cap="all" baseline="0">
                <a:solidFill>
                  <a:schemeClr val="tx1"/>
                </a:solidFill>
                <a:latin typeface="+mj-lt"/>
              </a:defRPr>
            </a:lvl2pPr>
            <a:lvl3pPr marL="0" indent="0" algn="l">
              <a:buNone/>
              <a:defRPr sz="2667" cap="all" baseline="0">
                <a:solidFill>
                  <a:schemeClr val="tx1"/>
                </a:solidFill>
                <a:latin typeface="+mj-lt"/>
              </a:defRPr>
            </a:lvl3pPr>
            <a:lvl4pPr marL="0" indent="0" algn="l">
              <a:buNone/>
              <a:defRPr sz="2667" cap="all" baseline="0">
                <a:solidFill>
                  <a:schemeClr val="tx1"/>
                </a:solidFill>
                <a:latin typeface="+mj-lt"/>
              </a:defRPr>
            </a:lvl4pPr>
            <a:lvl5pPr marL="0" indent="0" algn="l">
              <a:buNone/>
              <a:defRPr sz="2667" cap="all" baseline="0">
                <a:solidFill>
                  <a:schemeClr val="tx1"/>
                </a:solidFill>
                <a:latin typeface="+mj-lt"/>
              </a:defRPr>
            </a:lvl5pPr>
            <a:lvl6pPr marL="0" indent="0" algn="l">
              <a:buNone/>
              <a:defRPr sz="2667" cap="all" baseline="0">
                <a:solidFill>
                  <a:schemeClr val="tx1"/>
                </a:solidFill>
                <a:latin typeface="+mj-lt"/>
              </a:defRPr>
            </a:lvl6pPr>
            <a:lvl7pPr marL="0" indent="0" algn="l">
              <a:buNone/>
              <a:defRPr sz="2667" cap="all" baseline="0">
                <a:solidFill>
                  <a:schemeClr val="tx1"/>
                </a:solidFill>
                <a:latin typeface="+mj-lt"/>
              </a:defRPr>
            </a:lvl7pPr>
            <a:lvl8pPr marL="0" indent="0" algn="l">
              <a:buNone/>
              <a:defRPr sz="2667" cap="all" baseline="0">
                <a:solidFill>
                  <a:schemeClr val="tx1"/>
                </a:solidFill>
                <a:latin typeface="+mj-lt"/>
              </a:defRPr>
            </a:lvl8pPr>
            <a:lvl9pPr marL="0" indent="0" algn="l">
              <a:buNone/>
              <a:defRPr sz="2667" cap="all" baseline="0">
                <a:solidFill>
                  <a:schemeClr val="tx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81315762"/>
      </p:ext>
    </p:extLst>
  </p:cSld>
  <p:clrMapOvr>
    <a:masterClrMapping/>
  </p:clrMapOvr>
  <p:transition spd="med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Rubrik, text och bild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12B8E4-E0A8-42D0-AB9D-BAF0A88F59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3509" y="690553"/>
            <a:ext cx="5182272" cy="668336"/>
          </a:xfrm>
          <a:noFill/>
        </p:spPr>
        <p:txBody>
          <a:bodyPr anchor="ctr"/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72A021F-78DB-4EC0-A348-629A34ED1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855C2-3F4B-4D54-83C3-0B8937BFBF16}" type="datetime1">
              <a:rPr lang="sv-SE" smtClean="0"/>
              <a:t>2024-01-09</a:t>
            </a:fld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DD47292-6F9F-4941-A4CA-E877B7A36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E12CE-8712-489E-97CC-87940C445FCE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Platshållare för text 10">
            <a:extLst>
              <a:ext uri="{FF2B5EF4-FFF2-40B4-BE49-F238E27FC236}">
                <a16:creationId xmlns:a16="http://schemas.microsoft.com/office/drawing/2014/main" id="{704400A3-D150-43FD-AF44-8A92CE5295E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27452" y="1689099"/>
            <a:ext cx="5208329" cy="4716994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C5C7C64F-3981-4E66-AAC4-4F99E4D19AE0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096000" y="3530204"/>
            <a:ext cx="5541434" cy="2891896"/>
          </a:xfrm>
          <a:ln>
            <a:noFill/>
          </a:ln>
        </p:spPr>
        <p:txBody>
          <a:bodyPr/>
          <a:lstStyle/>
          <a:p>
            <a:r>
              <a:rPr lang="en-US"/>
              <a:t>Click icon to add picture</a:t>
            </a:r>
            <a:endParaRPr lang="sv-SE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D53CBB4-C7D9-47DC-AE75-AB47BA91741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096000" y="707073"/>
            <a:ext cx="5541434" cy="2828398"/>
          </a:xfrm>
          <a:ln>
            <a:noFill/>
          </a:ln>
        </p:spPr>
        <p:txBody>
          <a:bodyPr/>
          <a:lstStyle/>
          <a:p>
            <a:r>
              <a:rPr lang="en-US"/>
              <a:t>Click icon to add picture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75538840"/>
      </p:ext>
    </p:extLst>
  </p:cSld>
  <p:clrMapOvr>
    <a:masterClrMapping/>
  </p:clrMapOvr>
  <p:transition spd="med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1A63D2B9-7E92-F842-9088-7C4C47B6B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2CC716-D7A9-6E43-8A11-4806571D7EEF}" type="datetimeFigureOut">
              <a:rPr lang="en-US" altLang="x-none"/>
              <a:pPr>
                <a:defRPr/>
              </a:pPr>
              <a:t>1/9/2024</a:t>
            </a:fld>
            <a:endParaRPr lang="en-US" altLang="x-none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0445A00-6E4F-8341-B265-0D6DD39F7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1DDE6A31-FDF0-074D-BD4C-E2542FBC7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499707-1D31-264C-A481-AAA7F82431CE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  <p:pic>
        <p:nvPicPr>
          <p:cNvPr id="7" name="Bildobjekt 13">
            <a:extLst>
              <a:ext uri="{FF2B5EF4-FFF2-40B4-BE49-F238E27FC236}">
                <a16:creationId xmlns:a16="http://schemas.microsoft.com/office/drawing/2014/main" id="{9F446E3D-F6E5-4A35-BF2D-851E02A9A57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0855"/>
            <a:ext cx="11176000" cy="1270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158C7DD-0087-4D61-BCB5-B079938392B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4269" y="-41123"/>
            <a:ext cx="673807" cy="673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2919171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FED2EFBA-F70C-4C4E-B385-D812B2BF2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FE882E-1C21-E041-98B9-CECDD3A5CBB4}" type="datetimeFigureOut">
              <a:rPr lang="en-US" altLang="x-none"/>
              <a:pPr>
                <a:defRPr/>
              </a:pPr>
              <a:t>1/9/2024</a:t>
            </a:fld>
            <a:endParaRPr lang="en-US" altLang="x-none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BFC98BC4-D337-0643-956D-FA48BB44F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EA945267-4A4F-9E41-BC41-CB41A8FE2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99FE35-DFF8-EE43-B658-A08FF223881A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  <p:pic>
        <p:nvPicPr>
          <p:cNvPr id="8" name="Bildobjekt 13">
            <a:extLst>
              <a:ext uri="{FF2B5EF4-FFF2-40B4-BE49-F238E27FC236}">
                <a16:creationId xmlns:a16="http://schemas.microsoft.com/office/drawing/2014/main" id="{DF7BA315-93B5-4DA6-887E-1126BA447A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0855"/>
            <a:ext cx="11176000" cy="1270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224C540-7AB3-4CF7-B94D-7F876323D89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4269" y="-41123"/>
            <a:ext cx="673807" cy="673807"/>
          </a:xfrm>
          <a:prstGeom prst="rect">
            <a:avLst/>
          </a:prstGeom>
        </p:spPr>
      </p:pic>
      <p:sp>
        <p:nvSpPr>
          <p:cNvPr id="12" name="Rubrik 1">
            <a:extLst>
              <a:ext uri="{FF2B5EF4-FFF2-40B4-BE49-F238E27FC236}">
                <a16:creationId xmlns:a16="http://schemas.microsoft.com/office/drawing/2014/main" id="{387AD6F7-E419-4348-A528-5337B6F39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1600" y="1709738"/>
            <a:ext cx="10710000" cy="2852737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14" name="Platshållare för text 2">
            <a:extLst>
              <a:ext uri="{FF2B5EF4-FFF2-40B4-BE49-F238E27FC236}">
                <a16:creationId xmlns:a16="http://schemas.microsoft.com/office/drawing/2014/main" id="{D775667F-999A-4713-B158-2713D3E7F0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41599" y="4589463"/>
            <a:ext cx="10709999" cy="74453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77445"/>
      </p:ext>
    </p:extLst>
  </p:cSld>
  <p:clrMapOvr>
    <a:masterClrMapping/>
  </p:clrMapOvr>
  <p:transition spd="med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1A63D2B9-7E92-F842-9088-7C4C47B6B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2CC716-D7A9-6E43-8A11-4806571D7EEF}" type="datetimeFigureOut">
              <a:rPr lang="en-US" altLang="x-none"/>
              <a:pPr>
                <a:defRPr/>
              </a:pPr>
              <a:t>1/9/2024</a:t>
            </a:fld>
            <a:endParaRPr lang="en-US" altLang="x-none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0445A00-6E4F-8341-B265-0D6DD39F7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1DDE6A31-FDF0-074D-BD4C-E2542FBC7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499707-1D31-264C-A481-AAA7F82431CE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497319482"/>
      </p:ext>
    </p:extLst>
  </p:cSld>
  <p:clrMapOvr>
    <a:masterClrMapping/>
  </p:clrMapOvr>
  <p:transition spd="med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12B8E4-E0A8-42D0-AB9D-BAF0A88F59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764" y="500196"/>
            <a:ext cx="11151555" cy="11329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2066300-35B8-494A-BA60-6FB669BC96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764" y="1796716"/>
            <a:ext cx="11151555" cy="43909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72A021F-78DB-4EC0-A348-629A34ED1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B0370-1E1A-48FB-999C-B7067D2DC15F}" type="datetime1">
              <a:rPr lang="sv-SE" smtClean="0"/>
              <a:t>2024-01-09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FBA434C-7507-42EC-9883-18225AEE6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69984" y="6531697"/>
            <a:ext cx="131861" cy="281174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DD47292-6F9F-4941-A4CA-E877B7A36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E12CE-8712-489E-97CC-87940C445F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25364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 bwMode="gray">
          <a:xfrm>
            <a:off x="0" y="0"/>
            <a:ext cx="12192000" cy="6858000"/>
          </a:xfrm>
        </p:spPr>
        <p:txBody>
          <a:bodyPr tIns="432000" rtlCol="0" anchor="ctr">
            <a:normAutofit/>
          </a:bodyPr>
          <a:lstStyle>
            <a:lvl1pPr algn="ctr"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Picture Placeholder 4">
            <a:extLst>
              <a:ext uri="{FF2B5EF4-FFF2-40B4-BE49-F238E27FC236}">
                <a16:creationId xmlns:a16="http://schemas.microsoft.com/office/drawing/2014/main" id="{B866BC45-EA1E-4518-9D4B-056F0F4A2C52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11079125" y="167432"/>
            <a:ext cx="857693" cy="483174"/>
          </a:xfr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/>
          <a:lstStyle/>
          <a:p>
            <a:r>
              <a:rPr lang="sv-S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673642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3298F2-DFD2-444D-A91A-7A35550F7B3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sv-SE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9D4895D-CADA-CA4A-86E4-27C0EB62459B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7796A-2B1B-0B4F-AC5E-FAC51A9654C1}" type="datetimeFigureOut">
              <a:rPr lang="en-US" altLang="x-none"/>
              <a:pPr>
                <a:defRPr/>
              </a:pPr>
              <a:t>1/9/2024</a:t>
            </a:fld>
            <a:endParaRPr lang="en-US" altLang="x-none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7EC7E0F-8146-574E-95F4-95732C474FD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3D700A7-92B8-F345-A106-5113C7895C3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D62C8-6F6B-474A-B655-8D99B87EEF1E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  <p:sp>
        <p:nvSpPr>
          <p:cNvPr id="8" name="Rubrik 1">
            <a:extLst>
              <a:ext uri="{FF2B5EF4-FFF2-40B4-BE49-F238E27FC236}">
                <a16:creationId xmlns:a16="http://schemas.microsoft.com/office/drawing/2014/main" id="{4CB80D5A-86C9-4045-811D-2B63F88F30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944" y="3977292"/>
            <a:ext cx="10710000" cy="938752"/>
          </a:xfrm>
        </p:spPr>
        <p:txBody>
          <a:bodyPr anchor="b"/>
          <a:lstStyle>
            <a:lvl1pPr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9" name="Platshållare för text 2">
            <a:extLst>
              <a:ext uri="{FF2B5EF4-FFF2-40B4-BE49-F238E27FC236}">
                <a16:creationId xmlns:a16="http://schemas.microsoft.com/office/drawing/2014/main" id="{7328F380-85F5-408C-AB7F-9126E6CD82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26944" y="4916044"/>
            <a:ext cx="10709999" cy="484726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EBE3C3EE-1BF7-4A36-9D24-82E25FF683E8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11079125" y="167432"/>
            <a:ext cx="857693" cy="483174"/>
          </a:xfr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/>
          <a:lstStyle/>
          <a:p>
            <a:r>
              <a:rPr lang="sv-S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40133347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547159" y="665136"/>
            <a:ext cx="11092392" cy="736600"/>
          </a:xfrm>
        </p:spPr>
        <p:txBody>
          <a:bodyPr anchor="b"/>
          <a:lstStyle>
            <a:lvl1pPr>
              <a:defRPr spc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 bwMode="gray">
          <a:xfrm>
            <a:off x="547159" y="1984377"/>
            <a:ext cx="11091333" cy="4421716"/>
          </a:xfrm>
        </p:spPr>
        <p:txBody>
          <a:bodyPr/>
          <a:lstStyle>
            <a:lvl1pPr marL="0" indent="0">
              <a:spcAft>
                <a:spcPts val="0"/>
              </a:spcAft>
              <a:buSzPct val="60000"/>
              <a:buFont typeface="Wingdings" panose="05000000000000000000" pitchFamily="2" charset="2"/>
              <a:buNone/>
              <a:defRPr/>
            </a:lvl1pPr>
            <a:lvl3pPr marL="764105" indent="-285750">
              <a:buFont typeface="Arial" panose="020B0604020202020204" pitchFamily="34" charset="0"/>
              <a:buChar char="•"/>
              <a:defRPr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575D88-F1ED-834A-8BE9-421BF88F9034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84BC3F-4E68-AF45-9AA0-9BA6A028AD74}" type="datetimeFigureOut">
              <a:rPr lang="en-US" altLang="x-none"/>
              <a:pPr>
                <a:defRPr/>
              </a:pPr>
              <a:t>1/9/2024</a:t>
            </a:fld>
            <a:endParaRPr lang="en-US" alt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F304D7-AD40-024C-B924-700A8721CDC0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6BB673-AFB5-C941-99C1-E72F47A2B9BD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E82C2D-917A-4840-8563-1171424DFDA6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93886618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eadline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D199B0F-3CE0-4FEE-9FFE-0C0DB72B5D45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546893" y="1984377"/>
            <a:ext cx="11091863" cy="44148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547159" y="665136"/>
            <a:ext cx="11092392" cy="736600"/>
          </a:xfrm>
        </p:spPr>
        <p:txBody>
          <a:bodyPr anchor="b"/>
          <a:lstStyle>
            <a:lvl1pPr>
              <a:defRPr spc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575D88-F1ED-834A-8BE9-421BF88F9034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84BC3F-4E68-AF45-9AA0-9BA6A028AD74}" type="datetimeFigureOut">
              <a:rPr lang="en-US" altLang="x-none"/>
              <a:pPr>
                <a:defRPr/>
              </a:pPr>
              <a:t>1/9/2024</a:t>
            </a:fld>
            <a:endParaRPr lang="en-US" alt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F304D7-AD40-024C-B924-700A8721CDC0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6BB673-AFB5-C941-99C1-E72F47A2B9BD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E82C2D-917A-4840-8563-1171424DFDA6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710678070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entered headline + subead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546101" y="665136"/>
            <a:ext cx="11099798" cy="736600"/>
          </a:xfrm>
        </p:spPr>
        <p:txBody>
          <a:bodyPr/>
          <a:lstStyle>
            <a:lvl1pPr algn="l">
              <a:defRPr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3" hasCustomPrompt="1"/>
          </p:nvPr>
        </p:nvSpPr>
        <p:spPr bwMode="gray">
          <a:xfrm>
            <a:off x="546101" y="1401736"/>
            <a:ext cx="3643762" cy="307777"/>
          </a:xfrm>
          <a:noFill/>
        </p:spPr>
        <p:txBody>
          <a:bodyPr wrap="square" lIns="72000" rIns="72000">
            <a:spAutoFit/>
          </a:bodyPr>
          <a:lstStyle>
            <a:lvl1pPr marL="0" indent="0" algn="l">
              <a:buNone/>
              <a:defRPr sz="2000" b="1" i="0" cap="none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Gill Sans SemiBold" panose="020B0502020104020203" pitchFamily="34" charset="-79"/>
              </a:defRPr>
            </a:lvl1pPr>
            <a:lvl2pPr marL="0" indent="0" algn="ctr">
              <a:buNone/>
              <a:defRPr sz="2667" cap="all" spc="-67" baseline="0">
                <a:solidFill>
                  <a:schemeClr val="tx1"/>
                </a:solidFill>
                <a:latin typeface="+mj-lt"/>
              </a:defRPr>
            </a:lvl2pPr>
            <a:lvl3pPr marL="0" indent="0" algn="ctr">
              <a:buNone/>
              <a:defRPr sz="2667" cap="all" spc="-67" baseline="0">
                <a:solidFill>
                  <a:schemeClr val="tx1"/>
                </a:solidFill>
                <a:latin typeface="+mj-lt"/>
              </a:defRPr>
            </a:lvl3pPr>
            <a:lvl4pPr marL="0" indent="0" algn="ctr">
              <a:buNone/>
              <a:defRPr sz="2667" cap="all" spc="-67" baseline="0">
                <a:solidFill>
                  <a:schemeClr val="tx1"/>
                </a:solidFill>
                <a:latin typeface="+mj-lt"/>
              </a:defRPr>
            </a:lvl4pPr>
            <a:lvl5pPr marL="0" indent="0" algn="ctr">
              <a:buNone/>
              <a:defRPr sz="2667" cap="all" spc="-67" baseline="0">
                <a:solidFill>
                  <a:schemeClr val="tx1"/>
                </a:solidFill>
                <a:latin typeface="+mj-lt"/>
              </a:defRPr>
            </a:lvl5pPr>
            <a:lvl6pPr marL="0" indent="0" algn="ctr">
              <a:buNone/>
              <a:defRPr sz="2667" cap="all" spc="-67" baseline="0">
                <a:solidFill>
                  <a:schemeClr val="tx1"/>
                </a:solidFill>
                <a:latin typeface="+mj-lt"/>
              </a:defRPr>
            </a:lvl6pPr>
            <a:lvl7pPr marL="0" indent="0" algn="ctr">
              <a:buNone/>
              <a:defRPr sz="2667" cap="all" spc="-67" baseline="0">
                <a:solidFill>
                  <a:schemeClr val="tx1"/>
                </a:solidFill>
                <a:latin typeface="+mj-lt"/>
              </a:defRPr>
            </a:lvl7pPr>
            <a:lvl8pPr marL="0" indent="0" algn="ctr">
              <a:buNone/>
              <a:defRPr sz="2667" cap="all" spc="-67" baseline="0">
                <a:solidFill>
                  <a:schemeClr val="tx1"/>
                </a:solidFill>
                <a:latin typeface="+mj-lt"/>
              </a:defRPr>
            </a:lvl8pPr>
            <a:lvl9pPr marL="0" indent="0" algn="ctr">
              <a:buNone/>
              <a:defRPr sz="2667" cap="all" spc="-67" baseline="0">
                <a:solidFill>
                  <a:schemeClr val="tx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 bwMode="gray">
          <a:xfrm>
            <a:off x="547159" y="1984377"/>
            <a:ext cx="11091333" cy="4421716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Pct val="60000"/>
              <a:buFont typeface="Arial" panose="020B0604020202020204" pitchFamily="34" charset="0"/>
              <a:buNone/>
              <a:tabLst/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90464079-7AB6-2A40-9D96-ABC655DBD8DD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D054B-679C-BB49-AEBF-375EB1160522}" type="datetimeFigureOut">
              <a:rPr lang="en-US" altLang="x-none"/>
              <a:pPr>
                <a:defRPr/>
              </a:pPr>
              <a:t>1/9/2024</a:t>
            </a:fld>
            <a:endParaRPr lang="en-US" altLang="x-none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98F19D67-2380-5F4A-9FEA-1544B01CD8D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610E1DB9-0930-2A40-A68E-3B548292B58D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7748B5-B29E-D246-B24B-3E702BE5D8C1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  <p:pic>
        <p:nvPicPr>
          <p:cNvPr id="10" name="Bildobjekt 13">
            <a:extLst>
              <a:ext uri="{FF2B5EF4-FFF2-40B4-BE49-F238E27FC236}">
                <a16:creationId xmlns:a16="http://schemas.microsoft.com/office/drawing/2014/main" id="{F18B0B37-0B3D-4EF7-8C08-B12755FF0F5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0855"/>
            <a:ext cx="11176000" cy="127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470DFB2-F610-4C5B-A6F6-1581D41ABE2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4269" y="-41123"/>
            <a:ext cx="673807" cy="673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4717993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entered headline + subead + image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546100" y="665136"/>
            <a:ext cx="11092391" cy="736600"/>
          </a:xfrm>
        </p:spPr>
        <p:txBody>
          <a:bodyPr anchor="b"/>
          <a:lstStyle>
            <a:lvl1pPr algn="l">
              <a:defRPr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 bwMode="gray">
          <a:xfrm>
            <a:off x="7948084" y="1984377"/>
            <a:ext cx="3690408" cy="4421716"/>
          </a:xfrm>
        </p:spPr>
        <p:txBody>
          <a:bodyPr/>
          <a:lstStyle>
            <a:lvl1pPr marL="0" indent="0" algn="l"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5"/>
          </p:nvPr>
        </p:nvSpPr>
        <p:spPr bwMode="gray">
          <a:xfrm>
            <a:off x="547159" y="1984376"/>
            <a:ext cx="7024160" cy="4421717"/>
          </a:xfrm>
        </p:spPr>
        <p:txBody>
          <a:bodyPr tIns="360000" rtlCol="0" anchor="ctr">
            <a:normAutofit/>
          </a:bodyPr>
          <a:lstStyle>
            <a:lvl1pPr algn="ctr">
              <a:defRPr/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B7133EAB-EA25-C94C-A238-E23750708B1B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1CA02-49A4-9342-8417-CACAE997ED79}" type="datetimeFigureOut">
              <a:rPr lang="en-US" altLang="x-none"/>
              <a:pPr>
                <a:defRPr/>
              </a:pPr>
              <a:t>1/9/2024</a:t>
            </a:fld>
            <a:endParaRPr lang="en-US" altLang="x-none"/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408D2C5C-6A11-3542-A7C8-8AD6D857B5D6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D7DFFBAA-E460-8C45-9870-FCEBC6F08061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85603B-903E-F149-8459-E9E423826981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  <p:pic>
        <p:nvPicPr>
          <p:cNvPr id="12" name="Bildobjekt 13">
            <a:extLst>
              <a:ext uri="{FF2B5EF4-FFF2-40B4-BE49-F238E27FC236}">
                <a16:creationId xmlns:a16="http://schemas.microsoft.com/office/drawing/2014/main" id="{C49D6862-18EA-4A34-90B4-08D8D1B6722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0855"/>
            <a:ext cx="11176000" cy="1270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69F62309-C002-4E1A-B54F-E4F880BF473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4269" y="-41123"/>
            <a:ext cx="673807" cy="673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0097627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entered headline + subead + image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546100" y="665136"/>
            <a:ext cx="11092391" cy="736600"/>
          </a:xfrm>
        </p:spPr>
        <p:txBody>
          <a:bodyPr anchor="b"/>
          <a:lstStyle>
            <a:lvl1pPr algn="l">
              <a:defRPr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 bwMode="gray">
          <a:xfrm>
            <a:off x="541675" y="1984375"/>
            <a:ext cx="3690408" cy="4421716"/>
          </a:xfrm>
        </p:spPr>
        <p:txBody>
          <a:bodyPr/>
          <a:lstStyle>
            <a:lvl1pPr marL="0" indent="0"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5"/>
          </p:nvPr>
        </p:nvSpPr>
        <p:spPr bwMode="gray">
          <a:xfrm>
            <a:off x="4613274" y="1984374"/>
            <a:ext cx="7024160" cy="4421717"/>
          </a:xfrm>
        </p:spPr>
        <p:txBody>
          <a:bodyPr tIns="360000" rtlCol="0" anchor="ctr">
            <a:normAutofit/>
          </a:bodyPr>
          <a:lstStyle>
            <a:lvl1pPr algn="ctr">
              <a:defRPr/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B7133EAB-EA25-C94C-A238-E23750708B1B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1CA02-49A4-9342-8417-CACAE997ED79}" type="datetimeFigureOut">
              <a:rPr lang="en-US" altLang="x-none"/>
              <a:pPr>
                <a:defRPr/>
              </a:pPr>
              <a:t>1/9/2024</a:t>
            </a:fld>
            <a:endParaRPr lang="en-US" altLang="x-none"/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408D2C5C-6A11-3542-A7C8-8AD6D857B5D6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D7DFFBAA-E460-8C45-9870-FCEBC6F08061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85603B-903E-F149-8459-E9E423826981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  <p:pic>
        <p:nvPicPr>
          <p:cNvPr id="12" name="Bildobjekt 13">
            <a:extLst>
              <a:ext uri="{FF2B5EF4-FFF2-40B4-BE49-F238E27FC236}">
                <a16:creationId xmlns:a16="http://schemas.microsoft.com/office/drawing/2014/main" id="{C49D6862-18EA-4A34-90B4-08D8D1B6722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0855"/>
            <a:ext cx="11176000" cy="1270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69F62309-C002-4E1A-B54F-E4F880BF473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4269" y="-41123"/>
            <a:ext cx="673807" cy="673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3428453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63266D6-9932-DC42-BDDB-B138266BA3A9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546100" y="753535"/>
            <a:ext cx="11088000" cy="73660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31C4B33B-2A06-C74E-84B4-07921BF17254}"/>
              </a:ext>
            </a:extLst>
          </p:cNvPr>
          <p:cNvSpPr>
            <a:spLocks noGrp="1"/>
          </p:cNvSpPr>
          <p:nvPr>
            <p:ph type="body" idx="1"/>
          </p:nvPr>
        </p:nvSpPr>
        <p:spPr bwMode="gray">
          <a:xfrm>
            <a:off x="548218" y="1985434"/>
            <a:ext cx="11091333" cy="44217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0"/>
            <a:br>
              <a:rPr lang="en-US" dirty="0"/>
            </a:br>
            <a:endParaRPr lang="en-US" altLang="sv-S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B06DFF-132B-784E-9A6B-BDBD1AF533CF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10538884" y="6559551"/>
            <a:ext cx="709083" cy="160867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latin typeface="Futura Com Book" charset="0"/>
                <a:ea typeface="ＭＳ Ｐゴシック" charset="-128"/>
              </a:defRPr>
            </a:lvl1pPr>
          </a:lstStyle>
          <a:p>
            <a:pPr>
              <a:defRPr/>
            </a:pPr>
            <a:fld id="{D549D9E1-4660-4145-9DE4-3EC88F15CBD3}" type="datetimeFigureOut">
              <a:rPr lang="en-US" altLang="x-none"/>
              <a:pPr>
                <a:defRPr/>
              </a:pPr>
              <a:t>1/9/2024</a:t>
            </a:fld>
            <a:endParaRPr lang="en-US" alt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7E435-E870-B44C-9ADD-3E50C1F353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546101" y="6559551"/>
            <a:ext cx="9766300" cy="160867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8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0" indent="0">
              <a:defRPr sz="800">
                <a:solidFill>
                  <a:schemeClr val="bg1">
                    <a:lumMod val="50000"/>
                  </a:schemeClr>
                </a:solidFill>
              </a:defRPr>
            </a:lvl2pPr>
            <a:lvl3pPr marL="0" indent="0">
              <a:defRPr sz="800">
                <a:solidFill>
                  <a:schemeClr val="bg1">
                    <a:lumMod val="50000"/>
                  </a:schemeClr>
                </a:solidFill>
              </a:defRPr>
            </a:lvl3pPr>
            <a:lvl4pPr marL="0" indent="0">
              <a:defRPr sz="800">
                <a:solidFill>
                  <a:schemeClr val="bg1">
                    <a:lumMod val="50000"/>
                  </a:schemeClr>
                </a:solidFill>
              </a:defRPr>
            </a:lvl4pPr>
            <a:lvl5pPr marL="0" indent="0">
              <a:defRPr sz="800"/>
            </a:lvl5pPr>
            <a:lvl6pPr marL="0" indent="0">
              <a:defRPr sz="800">
                <a:solidFill>
                  <a:schemeClr val="bg1">
                    <a:lumMod val="50000"/>
                  </a:schemeClr>
                </a:solidFill>
              </a:defRPr>
            </a:lvl6pPr>
            <a:lvl7pPr marL="0" indent="0">
              <a:defRPr sz="800">
                <a:solidFill>
                  <a:schemeClr val="bg1">
                    <a:lumMod val="50000"/>
                  </a:schemeClr>
                </a:solidFill>
              </a:defRPr>
            </a:lvl7pPr>
            <a:lvl8pPr marL="0" indent="0">
              <a:defRPr sz="800">
                <a:solidFill>
                  <a:schemeClr val="bg1">
                    <a:lumMod val="50000"/>
                  </a:schemeClr>
                </a:solidFill>
              </a:defRPr>
            </a:lvl8pPr>
            <a:lvl9pPr marL="0" indent="0">
              <a:defRPr sz="800">
                <a:solidFill>
                  <a:schemeClr val="bg1">
                    <a:lumMod val="50000"/>
                  </a:schemeClr>
                </a:solidFill>
              </a:defRPr>
            </a:lvl9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96EB7B-9C17-E840-A1B8-024B374B40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11281834" y="6559551"/>
            <a:ext cx="357717" cy="160867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800">
                <a:solidFill>
                  <a:srgbClr val="6C6C6C"/>
                </a:solidFill>
                <a:latin typeface="Futura Com Book" charset="0"/>
                <a:ea typeface="ＭＳ Ｐゴシック" charset="-128"/>
              </a:defRPr>
            </a:lvl1pPr>
          </a:lstStyle>
          <a:p>
            <a:pPr>
              <a:defRPr/>
            </a:pPr>
            <a:fld id="{11735D2C-43F0-7249-B520-77B955282FA7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  <p:pic>
        <p:nvPicPr>
          <p:cNvPr id="10" name="Bildobjekt 13">
            <a:extLst>
              <a:ext uri="{FF2B5EF4-FFF2-40B4-BE49-F238E27FC236}">
                <a16:creationId xmlns:a16="http://schemas.microsoft.com/office/drawing/2014/main" id="{122462E1-D526-4AE5-ACA4-C92F46D35BD4}"/>
              </a:ext>
            </a:extLst>
          </p:cNvPr>
          <p:cNvPicPr>
            <a:picLocks noChangeAspect="1"/>
          </p:cNvPicPr>
          <p:nvPr userDrawn="1"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0855"/>
            <a:ext cx="11176000" cy="127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62370A3-56F4-4C06-A0F3-849A833FABCF}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4269" y="-41123"/>
            <a:ext cx="673807" cy="673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1917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09" r:id="rId2"/>
    <p:sldLayoutId id="2147483711" r:id="rId3"/>
    <p:sldLayoutId id="2147483683" r:id="rId4"/>
    <p:sldLayoutId id="2147483684" r:id="rId5"/>
    <p:sldLayoutId id="2147483762" r:id="rId6"/>
    <p:sldLayoutId id="2147483686" r:id="rId7"/>
    <p:sldLayoutId id="2147483687" r:id="rId8"/>
    <p:sldLayoutId id="2147483737" r:id="rId9"/>
    <p:sldLayoutId id="2147483715" r:id="rId10"/>
    <p:sldLayoutId id="2147483738" r:id="rId11"/>
    <p:sldLayoutId id="2147483690" r:id="rId12"/>
    <p:sldLayoutId id="2147483691" r:id="rId13"/>
    <p:sldLayoutId id="2147483739" r:id="rId14"/>
    <p:sldLayoutId id="2147483701" r:id="rId15"/>
    <p:sldLayoutId id="2147483702" r:id="rId16"/>
    <p:sldLayoutId id="2147483740" r:id="rId17"/>
    <p:sldLayoutId id="2147483741" r:id="rId18"/>
    <p:sldLayoutId id="2147483710" r:id="rId19"/>
    <p:sldLayoutId id="2147483761" r:id="rId20"/>
    <p:sldLayoutId id="2147483763" r:id="rId21"/>
  </p:sldLayoutIdLst>
  <p:transition spd="med">
    <p:fade/>
  </p:transition>
  <p:txStyles>
    <p:titleStyle>
      <a:lvl1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lang="en-US" sz="3600" b="1" i="0" kern="1200" cap="none" spc="0" dirty="0">
          <a:solidFill>
            <a:schemeClr val="tx1">
              <a:lumMod val="65000"/>
              <a:lumOff val="35000"/>
            </a:schemeClr>
          </a:solidFill>
          <a:latin typeface="+mn-lt"/>
          <a:ea typeface="ＭＳ Ｐゴシック" charset="0"/>
          <a:cs typeface="Gill Sans" panose="020B0502020104020203" pitchFamily="34" charset="-79"/>
        </a:defRPr>
      </a:lvl1pPr>
      <a:lvl2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800">
          <a:solidFill>
            <a:srgbClr val="ED1847"/>
          </a:solidFill>
          <a:latin typeface="Futura Com Bold Condensed" charset="0"/>
          <a:ea typeface="ＭＳ Ｐゴシック" charset="0"/>
          <a:cs typeface="ＭＳ Ｐゴシック" charset="0"/>
        </a:defRPr>
      </a:lvl2pPr>
      <a:lvl3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800">
          <a:solidFill>
            <a:srgbClr val="ED1847"/>
          </a:solidFill>
          <a:latin typeface="Futura Com Bold Condensed" charset="0"/>
          <a:ea typeface="ＭＳ Ｐゴシック" charset="0"/>
          <a:cs typeface="ＭＳ Ｐゴシック" charset="0"/>
        </a:defRPr>
      </a:lvl3pPr>
      <a:lvl4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800">
          <a:solidFill>
            <a:srgbClr val="ED1847"/>
          </a:solidFill>
          <a:latin typeface="Futura Com Bold Condensed" charset="0"/>
          <a:ea typeface="ＭＳ Ｐゴシック" charset="0"/>
          <a:cs typeface="ＭＳ Ｐゴシック" charset="0"/>
        </a:defRPr>
      </a:lvl4pPr>
      <a:lvl5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800">
          <a:solidFill>
            <a:srgbClr val="ED1847"/>
          </a:solidFill>
          <a:latin typeface="Futura Com Bold Condensed" charset="0"/>
          <a:ea typeface="ＭＳ Ｐゴシック" charset="0"/>
          <a:cs typeface="ＭＳ Ｐゴシック" charset="0"/>
        </a:defRPr>
      </a:lvl5pPr>
      <a:lvl6pPr marL="609585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800">
          <a:solidFill>
            <a:srgbClr val="ED1847"/>
          </a:solidFill>
          <a:latin typeface="Futura Com Bold Condensed" charset="0"/>
          <a:ea typeface="ＭＳ Ｐゴシック" charset="0"/>
          <a:cs typeface="ＭＳ Ｐゴシック" charset="0"/>
        </a:defRPr>
      </a:lvl6pPr>
      <a:lvl7pPr marL="121917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800">
          <a:solidFill>
            <a:srgbClr val="ED1847"/>
          </a:solidFill>
          <a:latin typeface="Futura Com Bold Condensed" charset="0"/>
          <a:ea typeface="ＭＳ Ｐゴシック" charset="0"/>
          <a:cs typeface="ＭＳ Ｐゴシック" charset="0"/>
        </a:defRPr>
      </a:lvl7pPr>
      <a:lvl8pPr marL="1828754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800">
          <a:solidFill>
            <a:srgbClr val="ED1847"/>
          </a:solidFill>
          <a:latin typeface="Futura Com Bold Condensed" charset="0"/>
          <a:ea typeface="ＭＳ Ｐゴシック" charset="0"/>
          <a:cs typeface="ＭＳ Ｐゴシック" charset="0"/>
        </a:defRPr>
      </a:lvl8pPr>
      <a:lvl9pPr marL="2438339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800">
          <a:solidFill>
            <a:srgbClr val="ED1847"/>
          </a:solidFill>
          <a:latin typeface="Futura Com Bold Condensed" charset="0"/>
          <a:ea typeface="ＭＳ Ｐゴシック" charset="0"/>
          <a:cs typeface="ＭＳ Ｐゴシック" charset="0"/>
        </a:defRPr>
      </a:lvl9pPr>
    </p:titleStyle>
    <p:bodyStyle>
      <a:lvl1pPr marL="0" indent="0" algn="l" rtl="0" eaLnBrk="1" fontAlgn="base" hangingPunct="1">
        <a:spcBef>
          <a:spcPct val="0"/>
        </a:spcBef>
        <a:spcAft>
          <a:spcPts val="800"/>
        </a:spcAft>
        <a:buSzPct val="60000"/>
        <a:buFont typeface="Arial" panose="020B0604020202020204" pitchFamily="34" charset="0"/>
        <a:buNone/>
        <a:defRPr sz="1800" b="0" i="0" kern="1200">
          <a:solidFill>
            <a:schemeClr val="tx1"/>
          </a:solidFill>
          <a:latin typeface="+mj-lt"/>
          <a:ea typeface="ＭＳ Ｐゴシック" charset="0"/>
          <a:cs typeface="Gill Sans" panose="020B0502020104020203" pitchFamily="34" charset="-79"/>
        </a:defRPr>
      </a:lvl1pPr>
      <a:lvl2pPr marL="285750" marR="0" indent="-285750" algn="l" defTabSz="914400" rtl="0" eaLnBrk="1" fontAlgn="base" latinLnBrk="0" hangingPunct="1">
        <a:lnSpc>
          <a:spcPct val="100000"/>
        </a:lnSpc>
        <a:spcBef>
          <a:spcPct val="0"/>
        </a:spcBef>
        <a:spcAft>
          <a:spcPts val="0"/>
        </a:spcAft>
        <a:buClrTx/>
        <a:buSzPct val="60000"/>
        <a:buFont typeface="Wingdings" panose="05000000000000000000" pitchFamily="2" charset="2"/>
        <a:buChar char="§"/>
        <a:tabLst/>
        <a:defRPr sz="1800" b="0" i="0" kern="1200">
          <a:solidFill>
            <a:schemeClr val="tx1"/>
          </a:solidFill>
          <a:latin typeface="+mj-lt"/>
          <a:ea typeface="ＭＳ Ｐゴシック" charset="0"/>
          <a:cs typeface="+mn-cs"/>
        </a:defRPr>
      </a:lvl2pPr>
      <a:lvl3pPr marL="478355" indent="0" algn="l" rtl="0" eaLnBrk="1" fontAlgn="base" hangingPunct="1">
        <a:spcBef>
          <a:spcPct val="0"/>
        </a:spcBef>
        <a:spcAft>
          <a:spcPts val="800"/>
        </a:spcAft>
        <a:buClrTx/>
        <a:buSzPct val="70000"/>
        <a:buFont typeface="Wingdings" panose="05000000000000000000" pitchFamily="2" charset="2"/>
        <a:buChar char="§"/>
        <a:defRPr sz="1800" b="0" i="0" kern="1200">
          <a:solidFill>
            <a:schemeClr val="tx1"/>
          </a:solidFill>
          <a:latin typeface="+mj-lt"/>
          <a:ea typeface="ＭＳ Ｐゴシック" charset="0"/>
          <a:cs typeface="+mn-cs"/>
        </a:defRPr>
      </a:lvl3pPr>
      <a:lvl4pPr marL="719649" indent="0" algn="l" rtl="0" eaLnBrk="1" fontAlgn="base" hangingPunct="1">
        <a:spcBef>
          <a:spcPct val="0"/>
        </a:spcBef>
        <a:spcAft>
          <a:spcPts val="800"/>
        </a:spcAft>
        <a:buClrTx/>
        <a:buSzPct val="70000"/>
        <a:buFont typeface="Futura Com Book" panose="020B0602020204020303" pitchFamily="34" charset="-79"/>
        <a:buNone/>
        <a:defRPr sz="1800" b="0" i="0" kern="1200">
          <a:solidFill>
            <a:schemeClr val="tx1"/>
          </a:solidFill>
          <a:latin typeface="+mj-lt"/>
          <a:ea typeface="ＭＳ Ｐゴシック" charset="0"/>
          <a:cs typeface="+mn-cs"/>
        </a:defRPr>
      </a:lvl4pPr>
      <a:lvl5pPr marL="719649" indent="0" algn="l" rtl="0" eaLnBrk="1" fontAlgn="base" hangingPunct="1">
        <a:spcBef>
          <a:spcPct val="0"/>
        </a:spcBef>
        <a:spcAft>
          <a:spcPts val="800"/>
        </a:spcAft>
        <a:buClrTx/>
        <a:buSzPct val="70000"/>
        <a:buFont typeface="Futura Com Book" panose="020B0602020204020303" pitchFamily="34" charset="-79"/>
        <a:buChar char="–"/>
        <a:defRPr sz="1800" b="0" i="0" kern="1200">
          <a:solidFill>
            <a:schemeClr val="tx1"/>
          </a:solidFill>
          <a:latin typeface="+mj-lt"/>
          <a:ea typeface="ＭＳ Ｐゴシック" charset="0"/>
          <a:cs typeface="+mn-cs"/>
        </a:defRPr>
      </a:lvl5pPr>
      <a:lvl6pPr marL="719982" indent="-239994" algn="l" defTabSz="1219170" rtl="0" eaLnBrk="1" latinLnBrk="0" hangingPunct="1">
        <a:spcBef>
          <a:spcPts val="0"/>
        </a:spcBef>
        <a:spcAft>
          <a:spcPts val="800"/>
        </a:spcAft>
        <a:buFont typeface="Futura Com Book" panose="02000504030000020003" pitchFamily="2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6pPr>
      <a:lvl7pPr marL="719982" indent="-239994" algn="l" defTabSz="1219170" rtl="0" eaLnBrk="1" latinLnBrk="0" hangingPunct="1">
        <a:spcBef>
          <a:spcPts val="0"/>
        </a:spcBef>
        <a:spcAft>
          <a:spcPts val="800"/>
        </a:spcAft>
        <a:buFont typeface="Futura Com Book" panose="02000504030000020003" pitchFamily="2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7pPr>
      <a:lvl8pPr marL="719982" indent="-239994" algn="l" defTabSz="1219170" rtl="0" eaLnBrk="1" latinLnBrk="0" hangingPunct="1">
        <a:spcBef>
          <a:spcPts val="0"/>
        </a:spcBef>
        <a:spcAft>
          <a:spcPts val="800"/>
        </a:spcAft>
        <a:buFont typeface="Futura Com Book" panose="02000504030000020003" pitchFamily="2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8pPr>
      <a:lvl9pPr marL="719982" indent="-239994" algn="l" defTabSz="1219170" rtl="0" eaLnBrk="1" latinLnBrk="0" hangingPunct="1">
        <a:spcBef>
          <a:spcPts val="0"/>
        </a:spcBef>
        <a:spcAft>
          <a:spcPts val="800"/>
        </a:spcAft>
        <a:buFont typeface="Futura Com Book" panose="02000504030000020003" pitchFamily="2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latshållare för innehåll 7">
            <a:extLst>
              <a:ext uri="{FF2B5EF4-FFF2-40B4-BE49-F238E27FC236}">
                <a16:creationId xmlns:a16="http://schemas.microsoft.com/office/drawing/2014/main" id="{1B6D447D-CCB0-DBE4-5EEF-0AFBDD536AEE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2"/>
          <a:srcRect t="6355" b="9376"/>
          <a:stretch/>
        </p:blipFill>
        <p:spPr>
          <a:xfrm>
            <a:off x="20" y="10"/>
            <a:ext cx="12191980" cy="6857990"/>
          </a:xfrm>
          <a:noFill/>
        </p:spPr>
      </p:pic>
      <p:sp>
        <p:nvSpPr>
          <p:cNvPr id="10" name="textruta 9">
            <a:extLst>
              <a:ext uri="{FF2B5EF4-FFF2-40B4-BE49-F238E27FC236}">
                <a16:creationId xmlns:a16="http://schemas.microsoft.com/office/drawing/2014/main" id="{EEEEBAD6-8C33-EFEA-CA1A-2738356931BA}"/>
              </a:ext>
            </a:extLst>
          </p:cNvPr>
          <p:cNvSpPr txBox="1"/>
          <p:nvPr/>
        </p:nvSpPr>
        <p:spPr bwMode="gray">
          <a:xfrm>
            <a:off x="150829" y="70701"/>
            <a:ext cx="5283813" cy="2215299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/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sv-SE" sz="2800" b="1" dirty="0">
                <a:solidFill>
                  <a:schemeClr val="accent2"/>
                </a:solidFill>
              </a:rPr>
              <a:t>Sammanfattning av Medicinteknik och in vitro diagnostik 2023</a:t>
            </a:r>
          </a:p>
          <a:p>
            <a:pPr algn="ctr"/>
            <a:br>
              <a:rPr lang="sv-SE" sz="2000" b="1" dirty="0">
                <a:solidFill>
                  <a:schemeClr val="accent2"/>
                </a:solidFill>
              </a:rPr>
            </a:br>
            <a:r>
              <a:rPr lang="sv-SE" sz="2000" b="1" dirty="0">
                <a:solidFill>
                  <a:schemeClr val="accent2"/>
                </a:solidFill>
              </a:rPr>
              <a:t>Svenska institutet för standarder, SIS</a:t>
            </a:r>
          </a:p>
          <a:p>
            <a:pPr algn="ctr"/>
            <a:r>
              <a:rPr lang="sv-SE" sz="2000" b="1" dirty="0">
                <a:solidFill>
                  <a:schemeClr val="accent2"/>
                </a:solidFill>
              </a:rPr>
              <a:t>Standardisering</a:t>
            </a:r>
            <a:br>
              <a:rPr lang="sv-SE" sz="2000" b="1" dirty="0">
                <a:solidFill>
                  <a:schemeClr val="accent2"/>
                </a:solidFill>
              </a:rPr>
            </a:br>
            <a:r>
              <a:rPr lang="sv-SE" sz="2000" b="1" dirty="0">
                <a:solidFill>
                  <a:schemeClr val="accent2"/>
                </a:solidFill>
              </a:rPr>
              <a:t>Hälsa, vård och omsorg</a:t>
            </a:r>
            <a:endParaRPr lang="LID4096" sz="2000" b="1" dirty="0" err="1">
              <a:solidFill>
                <a:schemeClr val="accent2"/>
              </a:solidFill>
            </a:endParaRP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DDD0B809-CB16-D000-427A-419EDF49A568}"/>
              </a:ext>
            </a:extLst>
          </p:cNvPr>
          <p:cNvSpPr txBox="1"/>
          <p:nvPr/>
        </p:nvSpPr>
        <p:spPr bwMode="gray">
          <a:xfrm>
            <a:off x="150829" y="6363093"/>
            <a:ext cx="2253006" cy="42420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sv-SE" sz="1400" dirty="0"/>
              <a:t>Publicerad 2024-01-09</a:t>
            </a:r>
            <a:endParaRPr lang="LID4096" sz="1400" dirty="0" err="1"/>
          </a:p>
        </p:txBody>
      </p:sp>
    </p:spTree>
    <p:extLst>
      <p:ext uri="{BB962C8B-B14F-4D97-AF65-F5344CB8AC3E}">
        <p14:creationId xmlns:p14="http://schemas.microsoft.com/office/powerpoint/2010/main" val="109414353"/>
      </p:ext>
    </p:extLst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112BF-686B-49E3-A49B-48941C3838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7996" y="341375"/>
            <a:ext cx="11151555" cy="635245"/>
          </a:xfrm>
        </p:spPr>
        <p:txBody>
          <a:bodyPr/>
          <a:lstStyle/>
          <a:p>
            <a:r>
              <a:rPr lang="sv-SE" dirty="0"/>
              <a:t>SIS/TK 344 Hjälpmedel</a:t>
            </a:r>
            <a:endParaRPr lang="sv-SE" dirty="0">
              <a:solidFill>
                <a:srgbClr val="92D050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742DD4-96B2-432F-AD16-D06689B35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E12CE-8712-489E-97CC-87940C445FCE}" type="slidenum">
              <a:rPr lang="sv-SE" smtClean="0"/>
              <a:t>10</a:t>
            </a:fld>
            <a:endParaRPr lang="sv-SE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314D8B0-4170-4DE3-8E18-41C1AC83C2D0}"/>
              </a:ext>
            </a:extLst>
          </p:cNvPr>
          <p:cNvSpPr txBox="1">
            <a:spLocks/>
          </p:cNvSpPr>
          <p:nvPr/>
        </p:nvSpPr>
        <p:spPr>
          <a:xfrm>
            <a:off x="520222" y="1094945"/>
            <a:ext cx="11151555" cy="54216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00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4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76000" indent="-1800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accent4"/>
              </a:buClr>
              <a:buFont typeface="Calibri" panose="020F0502020204030204" pitchFamily="34" charset="0"/>
              <a:buChar char="‒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1800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accent4"/>
              </a:buClr>
              <a:buFont typeface="Calibri" panose="020F0502020204030204" pitchFamily="34" charset="0"/>
              <a:buChar char="‒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188000" indent="-1800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accent4"/>
              </a:buClr>
              <a:buFont typeface="Calibri" panose="020F0502020204030204" pitchFamily="34" charset="0"/>
              <a:buChar char="‒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476000" indent="-1800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accent4"/>
              </a:buClr>
              <a:buFont typeface="Calibri" panose="020F0502020204030204" pitchFamily="34" charset="0"/>
              <a:buChar char="‒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8600" indent="0">
              <a:buFont typeface="Arial" panose="020B0604020202020204" pitchFamily="34" charset="0"/>
              <a:buNone/>
            </a:pPr>
            <a:endParaRPr lang="sv-SE" sz="2000" dirty="0"/>
          </a:p>
          <a:p>
            <a:pPr marL="48600" indent="0">
              <a:buFont typeface="Arial" panose="020B0604020202020204" pitchFamily="34" charset="0"/>
              <a:buNone/>
            </a:pPr>
            <a:endParaRPr lang="sv-SE" sz="2000" dirty="0"/>
          </a:p>
          <a:p>
            <a:endParaRPr lang="sv-SE" sz="1900" dirty="0"/>
          </a:p>
          <a:p>
            <a:pPr marL="48600" indent="0">
              <a:buFont typeface="Arial" panose="020B0604020202020204" pitchFamily="34" charset="0"/>
              <a:buNone/>
            </a:pPr>
            <a:endParaRPr lang="sv-SE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E88B129-AE20-7783-5F1D-4EFB96D58294}"/>
              </a:ext>
            </a:extLst>
          </p:cNvPr>
          <p:cNvSpPr txBox="1"/>
          <p:nvPr/>
        </p:nvSpPr>
        <p:spPr bwMode="gray">
          <a:xfrm>
            <a:off x="389522" y="856357"/>
            <a:ext cx="11704004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ts val="1800"/>
              </a:spcBef>
              <a:defRPr/>
            </a:pPr>
            <a:r>
              <a:rPr lang="en-GB" dirty="0" err="1">
                <a:solidFill>
                  <a:schemeClr val="tx1"/>
                </a:solidFill>
                <a:latin typeface="Calibri"/>
                <a:cs typeface="Calibri"/>
              </a:rPr>
              <a:t>Allmänna</a:t>
            </a:r>
            <a:r>
              <a:rPr lang="en-GB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Calibri"/>
                <a:cs typeface="Calibri"/>
              </a:rPr>
              <a:t>krav</a:t>
            </a:r>
            <a:r>
              <a:rPr lang="en-GB" dirty="0">
                <a:solidFill>
                  <a:schemeClr val="tx1"/>
                </a:solidFill>
                <a:latin typeface="Calibri"/>
                <a:cs typeface="Calibri"/>
              </a:rPr>
              <a:t> för </a:t>
            </a:r>
            <a:r>
              <a:rPr lang="en-GB" dirty="0" err="1">
                <a:solidFill>
                  <a:schemeClr val="tx1"/>
                </a:solidFill>
                <a:latin typeface="Calibri"/>
                <a:cs typeface="Calibri"/>
              </a:rPr>
              <a:t>hjälpmedel</a:t>
            </a:r>
            <a:r>
              <a:rPr lang="en-GB" dirty="0">
                <a:solidFill>
                  <a:schemeClr val="tx1"/>
                </a:solidFill>
                <a:latin typeface="Calibri"/>
                <a:cs typeface="Calibri"/>
              </a:rPr>
              <a:t>, EN ISO 21856 </a:t>
            </a:r>
            <a:r>
              <a:rPr lang="en-GB" dirty="0" err="1">
                <a:solidFill>
                  <a:schemeClr val="tx1"/>
                </a:solidFill>
                <a:latin typeface="Calibri"/>
                <a:cs typeface="Calibri"/>
              </a:rPr>
              <a:t>harmoniseras</a:t>
            </a:r>
            <a:r>
              <a:rPr lang="en-GB" dirty="0">
                <a:solidFill>
                  <a:schemeClr val="tx1"/>
                </a:solidFill>
                <a:latin typeface="Calibri"/>
                <a:cs typeface="Calibri"/>
              </a:rPr>
              <a:t> mot MDR (</a:t>
            </a:r>
            <a:r>
              <a:rPr lang="en-GB" dirty="0" err="1">
                <a:solidFill>
                  <a:schemeClr val="tx1"/>
                </a:solidFill>
                <a:latin typeface="Calibri"/>
                <a:cs typeface="Calibri"/>
              </a:rPr>
              <a:t>upphävt</a:t>
            </a:r>
            <a:r>
              <a:rPr lang="en-GB" dirty="0">
                <a:solidFill>
                  <a:schemeClr val="tx1"/>
                </a:solidFill>
                <a:latin typeface="Calibri"/>
                <a:cs typeface="Calibri"/>
              </a:rPr>
              <a:t> EN 12182)</a:t>
            </a:r>
          </a:p>
          <a:p>
            <a:pPr eaLnBrk="1" hangingPunct="1">
              <a:spcBef>
                <a:spcPts val="1800"/>
              </a:spcBef>
              <a:defRPr/>
            </a:pPr>
            <a:r>
              <a:rPr lang="en-GB" dirty="0" err="1">
                <a:solidFill>
                  <a:schemeClr val="tx1"/>
                </a:solidFill>
                <a:latin typeface="Calibri"/>
                <a:cs typeface="Calibri"/>
              </a:rPr>
              <a:t>Hjälpmedel</a:t>
            </a:r>
            <a:r>
              <a:rPr lang="en-GB" dirty="0">
                <a:solidFill>
                  <a:schemeClr val="tx1"/>
                </a:solidFill>
                <a:latin typeface="Calibri"/>
                <a:cs typeface="Calibri"/>
              </a:rPr>
              <a:t> för </a:t>
            </a:r>
            <a:r>
              <a:rPr lang="en-GB" dirty="0" err="1">
                <a:solidFill>
                  <a:schemeClr val="tx1"/>
                </a:solidFill>
                <a:latin typeface="Calibri"/>
                <a:cs typeface="Calibri"/>
              </a:rPr>
              <a:t>toalett</a:t>
            </a:r>
            <a:r>
              <a:rPr lang="en-GB" dirty="0">
                <a:solidFill>
                  <a:schemeClr val="tx1"/>
                </a:solidFill>
                <a:latin typeface="Calibri"/>
                <a:cs typeface="Calibri"/>
              </a:rPr>
              <a:t>, bad </a:t>
            </a:r>
            <a:r>
              <a:rPr lang="en-GB" dirty="0" err="1">
                <a:solidFill>
                  <a:schemeClr val="tx1"/>
                </a:solidFill>
                <a:latin typeface="Calibri"/>
                <a:cs typeface="Calibri"/>
              </a:rPr>
              <a:t>och</a:t>
            </a:r>
            <a:r>
              <a:rPr lang="en-GB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Calibri"/>
                <a:cs typeface="Calibri"/>
              </a:rPr>
              <a:t>dusch</a:t>
            </a:r>
            <a:r>
              <a:rPr lang="en-GB" dirty="0">
                <a:solidFill>
                  <a:schemeClr val="tx1"/>
                </a:solidFill>
                <a:latin typeface="Calibri"/>
                <a:cs typeface="Calibri"/>
              </a:rPr>
              <a:t> – revision ISO 17966</a:t>
            </a:r>
            <a:endParaRPr lang="en-US" dirty="0">
              <a:solidFill>
                <a:schemeClr val="tx1"/>
              </a:solidFill>
              <a:latin typeface="Calibri" panose="020F0502020204030204" pitchFamily="34" charset="0"/>
              <a:cs typeface="Calibri"/>
            </a:endParaRPr>
          </a:p>
          <a:p>
            <a:pPr eaLnBrk="1" hangingPunct="1">
              <a:spcBef>
                <a:spcPts val="1800"/>
              </a:spcBef>
              <a:defRPr/>
            </a:pPr>
            <a:r>
              <a:rPr lang="en-GB" dirty="0" err="1">
                <a:solidFill>
                  <a:schemeClr val="tx1"/>
                </a:solidFill>
                <a:latin typeface="Calibri" panose="020F0502020204030204" pitchFamily="34" charset="0"/>
              </a:rPr>
              <a:t>Gånghjälpmedel</a:t>
            </a: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Calibri" panose="020F0502020204030204" pitchFamily="34" charset="0"/>
              </a:rPr>
              <a:t>bl.a</a:t>
            </a: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Calibri" panose="020F0502020204030204" pitchFamily="34" charset="0"/>
              </a:rPr>
              <a:t>rollatorer</a:t>
            </a: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</a:rPr>
              <a:t> ISO 11199-2</a:t>
            </a:r>
          </a:p>
          <a:p>
            <a:pPr eaLnBrk="1" hangingPunct="1">
              <a:spcBef>
                <a:spcPts val="1800"/>
              </a:spcBef>
              <a:defRPr/>
            </a:pPr>
            <a:r>
              <a:rPr lang="en-GB" dirty="0" err="1">
                <a:solidFill>
                  <a:schemeClr val="tx1"/>
                </a:solidFill>
                <a:latin typeface="Calibri"/>
                <a:cs typeface="Calibri"/>
              </a:rPr>
              <a:t>Personlyftar</a:t>
            </a:r>
            <a:r>
              <a:rPr lang="en-GB" dirty="0">
                <a:solidFill>
                  <a:schemeClr val="tx1"/>
                </a:solidFill>
                <a:latin typeface="Calibri"/>
                <a:cs typeface="Calibri"/>
              </a:rPr>
              <a:t>, </a:t>
            </a:r>
            <a:r>
              <a:rPr lang="en-GB" dirty="0" err="1">
                <a:solidFill>
                  <a:schemeClr val="tx1"/>
                </a:solidFill>
                <a:latin typeface="Calibri"/>
                <a:cs typeface="Calibri"/>
              </a:rPr>
              <a:t>harmonisering</a:t>
            </a:r>
            <a:r>
              <a:rPr lang="en-GB" dirty="0">
                <a:solidFill>
                  <a:schemeClr val="tx1"/>
                </a:solidFill>
                <a:latin typeface="Calibri"/>
                <a:cs typeface="Calibri"/>
              </a:rPr>
              <a:t> mot MDR </a:t>
            </a:r>
            <a:r>
              <a:rPr lang="en-GB" dirty="0" err="1">
                <a:solidFill>
                  <a:schemeClr val="tx1"/>
                </a:solidFill>
                <a:latin typeface="Calibri"/>
                <a:cs typeface="Calibri"/>
              </a:rPr>
              <a:t>av</a:t>
            </a:r>
            <a:r>
              <a:rPr lang="en-GB" dirty="0">
                <a:solidFill>
                  <a:schemeClr val="tx1"/>
                </a:solidFill>
                <a:latin typeface="Calibri"/>
                <a:cs typeface="Calibri"/>
              </a:rPr>
              <a:t> EN ISO 10535</a:t>
            </a:r>
          </a:p>
          <a:p>
            <a:pPr eaLnBrk="1" hangingPunct="1">
              <a:spcBef>
                <a:spcPts val="1800"/>
              </a:spcBef>
              <a:defRPr/>
            </a:pPr>
            <a:r>
              <a:rPr lang="en-GB" dirty="0" err="1">
                <a:solidFill>
                  <a:schemeClr val="tx1"/>
                </a:solidFill>
                <a:latin typeface="Calibri" panose="020F0502020204030204" pitchFamily="34" charset="0"/>
              </a:rPr>
              <a:t>Flera</a:t>
            </a: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Calibri" panose="020F0502020204030204" pitchFamily="34" charset="0"/>
              </a:rPr>
              <a:t>revisioner</a:t>
            </a: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Calibri" panose="020F0502020204030204" pitchFamily="34" charset="0"/>
              </a:rPr>
              <a:t>och</a:t>
            </a: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Calibri" panose="020F0502020204030204" pitchFamily="34" charset="0"/>
              </a:rPr>
              <a:t>nya</a:t>
            </a: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Calibri" panose="020F0502020204030204" pitchFamily="34" charset="0"/>
              </a:rPr>
              <a:t>arbeten</a:t>
            </a: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Calibri" panose="020F0502020204030204" pitchFamily="34" charset="0"/>
              </a:rPr>
              <a:t>inom</a:t>
            </a: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Calibri" panose="020F0502020204030204" pitchFamily="34" charset="0"/>
              </a:rPr>
              <a:t>ortoser</a:t>
            </a: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Calibri" panose="020F0502020204030204" pitchFamily="34" charset="0"/>
              </a:rPr>
              <a:t>och</a:t>
            </a: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Calibri" panose="020F0502020204030204" pitchFamily="34" charset="0"/>
              </a:rPr>
              <a:t>proteser</a:t>
            </a:r>
            <a:endParaRPr lang="en-GB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ts val="1800"/>
              </a:spcBef>
              <a:defRPr/>
            </a:pPr>
            <a:r>
              <a:rPr lang="en-GB" dirty="0" err="1">
                <a:solidFill>
                  <a:schemeClr val="tx1"/>
                </a:solidFill>
                <a:latin typeface="Calibri"/>
                <a:cs typeface="Calibri"/>
              </a:rPr>
              <a:t>Testmetoder</a:t>
            </a:r>
            <a:r>
              <a:rPr lang="en-GB" dirty="0">
                <a:solidFill>
                  <a:schemeClr val="tx1"/>
                </a:solidFill>
                <a:latin typeface="Calibri"/>
                <a:cs typeface="Calibri"/>
              </a:rPr>
              <a:t> för </a:t>
            </a:r>
            <a:r>
              <a:rPr lang="en-GB" dirty="0" err="1">
                <a:solidFill>
                  <a:schemeClr val="tx1"/>
                </a:solidFill>
                <a:latin typeface="Calibri"/>
                <a:cs typeface="Calibri"/>
              </a:rPr>
              <a:t>rullstolar</a:t>
            </a:r>
            <a:r>
              <a:rPr lang="en-GB" dirty="0">
                <a:solidFill>
                  <a:schemeClr val="tx1"/>
                </a:solidFill>
                <a:latin typeface="Calibri"/>
                <a:cs typeface="Calibri"/>
              </a:rPr>
              <a:t> – </a:t>
            </a:r>
            <a:r>
              <a:rPr lang="en-GB" dirty="0" err="1">
                <a:solidFill>
                  <a:schemeClr val="tx1"/>
                </a:solidFill>
                <a:latin typeface="Calibri"/>
                <a:cs typeface="Calibri"/>
              </a:rPr>
              <a:t>både</a:t>
            </a:r>
            <a:r>
              <a:rPr lang="en-GB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Calibri"/>
                <a:cs typeface="Calibri"/>
              </a:rPr>
              <a:t>manuella</a:t>
            </a:r>
            <a:r>
              <a:rPr lang="en-GB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Calibri"/>
                <a:cs typeface="Calibri"/>
              </a:rPr>
              <a:t>och</a:t>
            </a:r>
            <a:r>
              <a:rPr lang="en-GB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Calibri"/>
                <a:cs typeface="Calibri"/>
              </a:rPr>
              <a:t>eldrivna</a:t>
            </a:r>
            <a:r>
              <a:rPr lang="en-GB" dirty="0">
                <a:solidFill>
                  <a:schemeClr val="tx1"/>
                </a:solidFill>
                <a:latin typeface="Calibri"/>
                <a:cs typeface="Calibri"/>
              </a:rPr>
              <a:t>, EN 12183 </a:t>
            </a:r>
            <a:r>
              <a:rPr lang="en-GB" dirty="0" err="1">
                <a:solidFill>
                  <a:schemeClr val="tx1"/>
                </a:solidFill>
                <a:latin typeface="Calibri"/>
                <a:cs typeface="Calibri"/>
              </a:rPr>
              <a:t>och</a:t>
            </a:r>
            <a:r>
              <a:rPr lang="en-GB" dirty="0">
                <a:solidFill>
                  <a:schemeClr val="tx1"/>
                </a:solidFill>
                <a:latin typeface="Calibri"/>
                <a:cs typeface="Calibri"/>
              </a:rPr>
              <a:t> EN 12184</a:t>
            </a:r>
          </a:p>
          <a:p>
            <a:pPr eaLnBrk="1" hangingPunct="1">
              <a:spcBef>
                <a:spcPts val="1800"/>
              </a:spcBef>
              <a:defRPr/>
            </a:pPr>
            <a:r>
              <a:rPr lang="en-GB" dirty="0" err="1">
                <a:solidFill>
                  <a:schemeClr val="tx1"/>
                </a:solidFill>
                <a:latin typeface="Calibri" panose="020F0502020204030204" pitchFamily="34" charset="0"/>
              </a:rPr>
              <a:t>Inkontinenshjälpmedel</a:t>
            </a: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</a:rPr>
              <a:t>, bl a </a:t>
            </a:r>
            <a:r>
              <a:rPr lang="en-GB" dirty="0">
                <a:latin typeface="Calibri" panose="020F0502020204030204" pitchFamily="34" charset="0"/>
              </a:rPr>
              <a:t>revision </a:t>
            </a:r>
            <a:r>
              <a:rPr lang="en-GB" dirty="0" err="1">
                <a:latin typeface="Calibri" panose="020F0502020204030204" pitchFamily="34" charset="0"/>
              </a:rPr>
              <a:t>av</a:t>
            </a:r>
            <a:r>
              <a:rPr lang="en-GB" dirty="0">
                <a:latin typeface="Calibri" panose="020F0502020204030204" pitchFamily="34" charset="0"/>
              </a:rPr>
              <a:t> ISO 15621 </a:t>
            </a:r>
            <a:r>
              <a:rPr lang="sv-SE" dirty="0">
                <a:latin typeface="Calibri" panose="020F0502020204030204" pitchFamily="34" charset="0"/>
              </a:rPr>
              <a:t>Absorberande hjälpmedel vid urin- och/eller avföringsinkontinens - Allmän vägledning för utvärdering</a:t>
            </a:r>
            <a:endParaRPr lang="en-GB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ts val="1800"/>
              </a:spcBef>
              <a:defRPr/>
            </a:pPr>
            <a:r>
              <a:rPr lang="en-GB" dirty="0" err="1">
                <a:solidFill>
                  <a:schemeClr val="tx1"/>
                </a:solidFill>
                <a:latin typeface="Calibri" panose="020F0502020204030204" pitchFamily="34" charset="0"/>
              </a:rPr>
              <a:t>Terminologi</a:t>
            </a: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Calibri" panose="020F0502020204030204" pitchFamily="34" charset="0"/>
              </a:rPr>
              <a:t>och</a:t>
            </a: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Calibri" panose="020F0502020204030204" pitchFamily="34" charset="0"/>
              </a:rPr>
              <a:t>klassifikation</a:t>
            </a: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</a:rPr>
              <a:t>, </a:t>
            </a:r>
            <a:r>
              <a:rPr lang="en-GB" dirty="0" err="1">
                <a:solidFill>
                  <a:schemeClr val="tx1"/>
                </a:solidFill>
                <a:latin typeface="Calibri" panose="020F0502020204030204" pitchFamily="34" charset="0"/>
              </a:rPr>
              <a:t>revidering</a:t>
            </a: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Calibri" panose="020F0502020204030204" pitchFamily="34" charset="0"/>
              </a:rPr>
              <a:t>av</a:t>
            </a:r>
            <a:r>
              <a:rPr lang="en-GB" dirty="0">
                <a:solidFill>
                  <a:schemeClr val="tx1"/>
                </a:solidFill>
                <a:latin typeface="Calibri" panose="020F0502020204030204" pitchFamily="34" charset="0"/>
              </a:rPr>
              <a:t> EN ISO 9999 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</a:rPr>
              <a:t>Assistive products — Classification and terminology, </a:t>
            </a:r>
            <a:r>
              <a:rPr lang="en-US" dirty="0" err="1">
                <a:solidFill>
                  <a:schemeClr val="tx1"/>
                </a:solidFill>
                <a:latin typeface="Calibri" panose="020F0502020204030204" pitchFamily="34" charset="0"/>
              </a:rPr>
              <a:t>inkl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anose="020F0502020204030204" pitchFamily="34" charset="0"/>
              </a:rPr>
              <a:t>svensk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anose="020F0502020204030204" pitchFamily="34" charset="0"/>
              </a:rPr>
              <a:t>tillämpning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anose="020F0502020204030204" pitchFamily="34" charset="0"/>
              </a:rPr>
              <a:t>och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anose="020F0502020204030204" pitchFamily="34" charset="0"/>
              </a:rPr>
              <a:t>ev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anose="020F0502020204030204" pitchFamily="34" charset="0"/>
              </a:rPr>
              <a:t>nationella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anose="020F0502020204030204" pitchFamily="34" charset="0"/>
              </a:rPr>
              <a:t>tilläggskoder</a:t>
            </a:r>
            <a:endParaRPr lang="en-US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ts val="1800"/>
              </a:spcBef>
              <a:defRPr/>
            </a:pPr>
            <a:r>
              <a:rPr lang="en-US" dirty="0">
                <a:solidFill>
                  <a:schemeClr val="tx1"/>
                </a:solidFill>
              </a:rPr>
              <a:t>Tactile lettering —Requirements on the presentation and application of Braille and raised lettering – </a:t>
            </a:r>
            <a:r>
              <a:rPr lang="en-US" dirty="0" err="1">
                <a:solidFill>
                  <a:schemeClr val="tx1"/>
                </a:solidFill>
              </a:rPr>
              <a:t>nytt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europeisk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arbete</a:t>
            </a:r>
            <a:endParaRPr lang="en-US" dirty="0">
              <a:solidFill>
                <a:schemeClr val="tx1"/>
              </a:solidFill>
            </a:endParaRPr>
          </a:p>
          <a:p>
            <a:pPr eaLnBrk="1" hangingPunct="1">
              <a:spcBef>
                <a:spcPts val="1800"/>
              </a:spcBef>
              <a:defRPr/>
            </a:pPr>
            <a:r>
              <a:rPr lang="en-US" dirty="0" err="1"/>
              <a:t>Kommunikationshjälpmedel</a:t>
            </a:r>
            <a:r>
              <a:rPr lang="en-US" dirty="0"/>
              <a:t> – </a:t>
            </a:r>
            <a:r>
              <a:rPr lang="en-US" dirty="0" err="1"/>
              <a:t>förslag</a:t>
            </a:r>
            <a:r>
              <a:rPr lang="en-US" dirty="0"/>
              <a:t> till </a:t>
            </a:r>
            <a:r>
              <a:rPr lang="en-US" dirty="0" err="1"/>
              <a:t>svensk</a:t>
            </a:r>
            <a:r>
              <a:rPr lang="en-US" dirty="0"/>
              <a:t> standard</a:t>
            </a:r>
            <a:endParaRPr lang="en-US" dirty="0">
              <a:solidFill>
                <a:schemeClr val="tx1"/>
              </a:solidFill>
            </a:endParaRPr>
          </a:p>
          <a:p>
            <a:pPr eaLnBrk="1" hangingPunct="1">
              <a:spcBef>
                <a:spcPts val="1800"/>
              </a:spcBef>
              <a:defRPr/>
            </a:pPr>
            <a:r>
              <a:rPr lang="en-US" dirty="0" err="1">
                <a:latin typeface="Calibri" panose="020F0502020204030204" pitchFamily="34" charset="0"/>
              </a:rPr>
              <a:t>Diskussioner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</a:rPr>
              <a:t>pågår</a:t>
            </a:r>
            <a:r>
              <a:rPr lang="en-US" dirty="0">
                <a:latin typeface="Calibri" panose="020F0502020204030204" pitchFamily="34" charset="0"/>
              </a:rPr>
              <a:t> om bl a “monitor and warning systems”, “medication reminders”, “robotic wheelchairs”</a:t>
            </a:r>
            <a:endParaRPr lang="en-US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8660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E12D023-9734-4775-8F16-5E366D78FE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SIS/TK 340 Biologisk säkerhet för medicintekniska produkter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3A93BD0-28E3-43D1-A1DF-AEDBF78C9BB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2262" y="1889784"/>
            <a:ext cx="11091333" cy="4421716"/>
          </a:xfrm>
        </p:spPr>
        <p:txBody>
          <a:bodyPr/>
          <a:lstStyle/>
          <a:p>
            <a:endParaRPr lang="sv-SE" sz="1800" dirty="0">
              <a:effectLst/>
              <a:latin typeface="Calibri" panose="020F0502020204030204" pitchFamily="34" charset="0"/>
            </a:endParaRPr>
          </a:p>
          <a:p>
            <a:endParaRPr lang="sv-SE" sz="1800" dirty="0">
              <a:effectLst/>
              <a:latin typeface="Calibri" panose="020F0502020204030204" pitchFamily="34" charset="0"/>
            </a:endParaRPr>
          </a:p>
          <a:p>
            <a:pPr marL="34290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</a:rPr>
              <a:t> </a:t>
            </a:r>
          </a:p>
          <a:p>
            <a:pPr marL="34290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</a:rPr>
              <a:t> </a:t>
            </a:r>
          </a:p>
          <a:p>
            <a:endParaRPr lang="sv-SE" dirty="0">
              <a:latin typeface="+mn-lt"/>
            </a:endParaRPr>
          </a:p>
          <a:p>
            <a:endParaRPr lang="sv-SE" sz="1800" dirty="0">
              <a:latin typeface="+mn-lt"/>
            </a:endParaRPr>
          </a:p>
          <a:p>
            <a:endParaRPr lang="sv-SE" dirty="0"/>
          </a:p>
          <a:p>
            <a:endParaRPr lang="sv-SE" dirty="0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03BA31AE-8417-DC03-2055-C004C28B8E52}"/>
              </a:ext>
            </a:extLst>
          </p:cNvPr>
          <p:cNvSpPr txBox="1">
            <a:spLocks/>
          </p:cNvSpPr>
          <p:nvPr/>
        </p:nvSpPr>
        <p:spPr bwMode="gray">
          <a:xfrm>
            <a:off x="547159" y="1984377"/>
            <a:ext cx="11091333" cy="4421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0"/>
              </a:spcBef>
              <a:spcAft>
                <a:spcPts val="0"/>
              </a:spcAft>
              <a:buSzPct val="60000"/>
              <a:buFont typeface="Wingdings" panose="05000000000000000000" pitchFamily="2" charset="2"/>
              <a:buNone/>
              <a:defRPr sz="1800" b="0" i="0" kern="1200">
                <a:solidFill>
                  <a:schemeClr val="tx1"/>
                </a:solidFill>
                <a:latin typeface="+mj-lt"/>
                <a:ea typeface="ＭＳ Ｐゴシック" charset="0"/>
                <a:cs typeface="Gill Sans" panose="020B0502020104020203" pitchFamily="34" charset="-79"/>
              </a:defRPr>
            </a:lvl1pPr>
            <a:lvl2pPr marL="285750" marR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Pct val="60000"/>
              <a:buFont typeface="Wingdings" panose="05000000000000000000" pitchFamily="2" charset="2"/>
              <a:buChar char="§"/>
              <a:tabLst/>
              <a:defRPr sz="1800" b="0" i="0" kern="1200">
                <a:solidFill>
                  <a:schemeClr val="tx1"/>
                </a:solidFill>
                <a:latin typeface="+mj-lt"/>
                <a:ea typeface="ＭＳ Ｐゴシック" charset="0"/>
                <a:cs typeface="+mn-cs"/>
              </a:defRPr>
            </a:lvl2pPr>
            <a:lvl3pPr marL="764105" indent="-285750" algn="l" rtl="0" eaLnBrk="1" fontAlgn="base" hangingPunct="1">
              <a:spcBef>
                <a:spcPct val="0"/>
              </a:spcBef>
              <a:spcAft>
                <a:spcPts val="800"/>
              </a:spcAft>
              <a:buClrTx/>
              <a:buSzPct val="70000"/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+mj-lt"/>
                <a:ea typeface="ＭＳ Ｐゴシック" charset="0"/>
                <a:cs typeface="+mn-cs"/>
              </a:defRPr>
            </a:lvl3pPr>
            <a:lvl4pPr marL="719649" indent="0" algn="l" rtl="0" eaLnBrk="1" fontAlgn="base" hangingPunct="1">
              <a:spcBef>
                <a:spcPct val="0"/>
              </a:spcBef>
              <a:spcAft>
                <a:spcPts val="800"/>
              </a:spcAft>
              <a:buClrTx/>
              <a:buSzPct val="70000"/>
              <a:buFont typeface="Futura Com Book" panose="020B0602020204020303" pitchFamily="34" charset="-79"/>
              <a:buNone/>
              <a:defRPr sz="1800" b="0" i="0" kern="1200">
                <a:solidFill>
                  <a:schemeClr val="tx1"/>
                </a:solidFill>
                <a:latin typeface="+mj-lt"/>
                <a:ea typeface="ＭＳ Ｐゴシック" charset="0"/>
                <a:cs typeface="+mn-cs"/>
              </a:defRPr>
            </a:lvl4pPr>
            <a:lvl5pPr marL="719649" indent="0" algn="l" rtl="0" eaLnBrk="1" fontAlgn="base" hangingPunct="1">
              <a:spcBef>
                <a:spcPct val="0"/>
              </a:spcBef>
              <a:spcAft>
                <a:spcPts val="800"/>
              </a:spcAft>
              <a:buClrTx/>
              <a:buSzPct val="70000"/>
              <a:buFont typeface="Futura Com Book" panose="020B0602020204020303" pitchFamily="34" charset="-79"/>
              <a:buChar char="–"/>
              <a:defRPr sz="1800" b="0" i="0" kern="1200">
                <a:solidFill>
                  <a:schemeClr val="tx1"/>
                </a:solidFill>
                <a:latin typeface="+mj-lt"/>
                <a:ea typeface="ＭＳ Ｐゴシック" charset="0"/>
                <a:cs typeface="+mn-cs"/>
              </a:defRPr>
            </a:lvl5pPr>
            <a:lvl6pPr marL="719982" indent="-239994" algn="l" defTabSz="1219170" rtl="0" eaLnBrk="1" latinLnBrk="0" hangingPunct="1">
              <a:spcBef>
                <a:spcPts val="0"/>
              </a:spcBef>
              <a:spcAft>
                <a:spcPts val="800"/>
              </a:spcAft>
              <a:buFont typeface="Futura Com Book" panose="02000504030000020003" pitchFamily="2" charset="0"/>
              <a:buChar char="–"/>
              <a:defRPr sz="18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9982" indent="-239994" algn="l" defTabSz="1219170" rtl="0" eaLnBrk="1" latinLnBrk="0" hangingPunct="1">
              <a:spcBef>
                <a:spcPts val="0"/>
              </a:spcBef>
              <a:spcAft>
                <a:spcPts val="800"/>
              </a:spcAft>
              <a:buFont typeface="Futura Com Book" panose="02000504030000020003" pitchFamily="2" charset="0"/>
              <a:buChar char="–"/>
              <a:defRPr sz="18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19982" indent="-239994" algn="l" defTabSz="1219170" rtl="0" eaLnBrk="1" latinLnBrk="0" hangingPunct="1">
              <a:spcBef>
                <a:spcPts val="0"/>
              </a:spcBef>
              <a:spcAft>
                <a:spcPts val="800"/>
              </a:spcAft>
              <a:buFont typeface="Futura Com Book" panose="02000504030000020003" pitchFamily="2" charset="0"/>
              <a:buChar char="–"/>
              <a:defRPr sz="18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19982" indent="-239994" algn="l" defTabSz="1219170" rtl="0" eaLnBrk="1" latinLnBrk="0" hangingPunct="1">
              <a:spcBef>
                <a:spcPts val="0"/>
              </a:spcBef>
              <a:spcAft>
                <a:spcPts val="800"/>
              </a:spcAft>
              <a:buFont typeface="Futura Com Book" panose="02000504030000020003" pitchFamily="2" charset="0"/>
              <a:buChar char="–"/>
              <a:defRPr sz="18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>
                <a:latin typeface="+mn-lt"/>
              </a:rPr>
              <a:t>Kommitteens arbetsområden består av kirurgiska implantat samt biokompatibilitet och biologisk säkerhet, vilket innefattar även kliniska prövningar av medicintekniska produkter. </a:t>
            </a:r>
          </a:p>
          <a:p>
            <a:endParaRPr lang="sv-SE" dirty="0">
              <a:latin typeface="+mn-lt"/>
            </a:endParaRPr>
          </a:p>
          <a:p>
            <a:r>
              <a:rPr lang="sv-SE" b="1" dirty="0">
                <a:latin typeface="+mn-lt"/>
              </a:rPr>
              <a:t>Aktuellt </a:t>
            </a:r>
            <a:r>
              <a:rPr lang="sv-SE" b="1" dirty="0" err="1">
                <a:latin typeface="+mn-lt"/>
              </a:rPr>
              <a:t>arbestprogram</a:t>
            </a:r>
            <a:endParaRPr lang="sv-SE" b="1" dirty="0">
              <a:latin typeface="+mn-lt"/>
            </a:endParaRPr>
          </a:p>
          <a:p>
            <a:r>
              <a:rPr lang="sv-SE" dirty="0">
                <a:latin typeface="+mn-lt"/>
              </a:rPr>
              <a:t>Revidering av standarder: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latin typeface="+mn-lt"/>
              </a:rPr>
              <a:t>ISO/CD 10993-1 </a:t>
            </a:r>
            <a:r>
              <a:rPr lang="en-US" b="0" i="0" dirty="0">
                <a:solidFill>
                  <a:srgbClr val="212529"/>
                </a:solidFill>
                <a:effectLst/>
                <a:latin typeface="Inter var ISO"/>
              </a:rPr>
              <a:t>Biological evaluation of medical devices — Part 1: Requirements and general principles for the evaluation of biological safety within a risk management process</a:t>
            </a:r>
            <a:endParaRPr lang="sv-SE" dirty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latin typeface="+mn-lt"/>
              </a:rPr>
              <a:t>ISO 10993-4:2017/CD AMD 1 </a:t>
            </a:r>
            <a:r>
              <a:rPr lang="en-US" dirty="0">
                <a:latin typeface="+mn-lt"/>
              </a:rPr>
              <a:t>Biological evaluation of medical devices — Part 4: Selection of tests for interactions with blood — Amendment 1</a:t>
            </a:r>
            <a:endParaRPr lang="sv-SE" dirty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latin typeface="+mn-lt"/>
              </a:rPr>
              <a:t>ISO/CD 10933-6 </a:t>
            </a:r>
            <a:r>
              <a:rPr lang="en-US" dirty="0">
                <a:latin typeface="+mn-lt"/>
              </a:rPr>
              <a:t>Biological evaluation of medical devices — Part 6: Tests for local effects after implantation</a:t>
            </a:r>
            <a:endParaRPr lang="sv-SE" dirty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ISO/CD 10993-7 Biological evaluation of medical devices — Part 7: Ethylene oxide sterilization residuals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ISO/WD 10993-11 Biological evaluation of medical devices — Part 11: Tests for systemic toxicity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ISO/CD 14155 Clinical investigation of medical devices for human subjects — Good clinical practice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+mn-lt"/>
            </a:endParaRPr>
          </a:p>
          <a:p>
            <a:r>
              <a:rPr lang="en-US" b="1" dirty="0" err="1">
                <a:latin typeface="+mn-lt"/>
              </a:rPr>
              <a:t>Nytt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standardiseringsarbete</a:t>
            </a:r>
            <a:r>
              <a:rPr lang="en-US" b="1" dirty="0">
                <a:latin typeface="+mn-lt"/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12529"/>
                </a:solidFill>
                <a:effectLst/>
                <a:latin typeface="Inter var ISO"/>
              </a:rPr>
              <a:t>ISO/AWI 18969 Clinical evaluation of medical devices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</a:endParaRPr>
          </a:p>
          <a:p>
            <a:endParaRPr lang="en-US" dirty="0">
              <a:latin typeface="Calibri" panose="020F0502020204030204" pitchFamily="34" charset="0"/>
            </a:endParaRPr>
          </a:p>
          <a:p>
            <a:endParaRPr lang="sv-SE" dirty="0">
              <a:latin typeface="Calibri" panose="020F0502020204030204" pitchFamily="34" charset="0"/>
            </a:endParaRP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21389790"/>
      </p:ext>
    </p:extLst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E12D023-9734-4775-8F16-5E366D78FE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804" y="356299"/>
            <a:ext cx="11092392" cy="736600"/>
          </a:xfrm>
        </p:spPr>
        <p:txBody>
          <a:bodyPr/>
          <a:lstStyle/>
          <a:p>
            <a:r>
              <a:rPr lang="sv-SE" sz="3200" dirty="0"/>
              <a:t>SIS/TK 349 Rengöring, Desinfektion och Sterilisering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3A93BD0-28E3-43D1-A1DF-AEDBF78C9BB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75044" y="1623719"/>
            <a:ext cx="11167152" cy="5007740"/>
          </a:xfrm>
        </p:spPr>
        <p:txBody>
          <a:bodyPr/>
          <a:lstStyle/>
          <a:p>
            <a:r>
              <a:rPr lang="sv-SE" b="1" dirty="0">
                <a:latin typeface="+mn-lt"/>
              </a:rPr>
              <a:t>Kommittén skapar förutsättningar för en säker sjukvård genom att arbeta fram standarder för bland annat steriliseringsprocesser som effektivt förhindrar smitta och ökar patientsäkerheten.</a:t>
            </a:r>
          </a:p>
          <a:p>
            <a:endParaRPr lang="sv-SE" dirty="0">
              <a:latin typeface="+mn-lt"/>
            </a:endParaRPr>
          </a:p>
          <a:p>
            <a:r>
              <a:rPr lang="sv-SE" dirty="0">
                <a:latin typeface="+mn-lt"/>
              </a:rPr>
              <a:t>Pågående arbete: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>
                <a:latin typeface="+mn-lt"/>
              </a:rPr>
              <a:t>Kommittén har beslutat att påbörja revidering av SIS-TR 46 Processer för rengöring, desinfektion och sterilisering - Validering och rutinkontroll inom svensk vård.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>
                <a:latin typeface="+mn-lt"/>
              </a:rPr>
              <a:t>SIS-TR 57 Handbok för grundläggande rekommendationer för lagerhållning, hantering och transport av sterila medicintekniska produkter inom hälso- och sjukvård, tandvård och djursjukvård, används som underlag för en TS inom </a:t>
            </a:r>
            <a:r>
              <a:rPr lang="sv-SE" sz="1600" b="0" i="0" dirty="0">
                <a:solidFill>
                  <a:srgbClr val="212529"/>
                </a:solidFill>
                <a:effectLst/>
                <a:latin typeface="LL Akkurat"/>
              </a:rPr>
              <a:t>ISO/TC 198/WG 7, </a:t>
            </a:r>
            <a:r>
              <a:rPr lang="sv-SE" sz="1600" b="0" i="0" dirty="0" err="1">
                <a:solidFill>
                  <a:srgbClr val="212529"/>
                </a:solidFill>
                <a:effectLst/>
                <a:latin typeface="LL Akkurat"/>
              </a:rPr>
              <a:t>Packaging</a:t>
            </a:r>
            <a:r>
              <a:rPr lang="sv-SE" sz="1600" b="0" i="0" dirty="0">
                <a:solidFill>
                  <a:srgbClr val="212529"/>
                </a:solidFill>
                <a:effectLst/>
                <a:latin typeface="LL Akkurat"/>
              </a:rPr>
              <a:t>. </a:t>
            </a:r>
            <a:r>
              <a:rPr lang="sv-SE" sz="1600" dirty="0">
                <a:latin typeface="+mn-lt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>
                <a:latin typeface="+mn-lt"/>
              </a:rPr>
              <a:t>SIS/TK 349/AG 2 har kommit långt med revidering av SS 8760014:2017 Rengöring och städning för minskad smittspridning inom hälso- och sjukvård.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>
                <a:latin typeface="+mn-lt"/>
              </a:rPr>
              <a:t>Inom CEN/TC 102 WG 6 </a:t>
            </a:r>
            <a:r>
              <a:rPr lang="sv-SE" sz="1600" dirty="0" err="1">
                <a:latin typeface="+mn-lt"/>
              </a:rPr>
              <a:t>Low</a:t>
            </a:r>
            <a:r>
              <a:rPr lang="sv-SE" sz="1600" dirty="0">
                <a:latin typeface="+mn-lt"/>
              </a:rPr>
              <a:t> </a:t>
            </a:r>
            <a:r>
              <a:rPr lang="sv-SE" sz="1600" dirty="0" err="1">
                <a:latin typeface="+mn-lt"/>
              </a:rPr>
              <a:t>temperature</a:t>
            </a:r>
            <a:r>
              <a:rPr lang="sv-SE" sz="1600" dirty="0">
                <a:latin typeface="+mn-lt"/>
              </a:rPr>
              <a:t> </a:t>
            </a:r>
            <a:r>
              <a:rPr lang="sv-SE" sz="1600" dirty="0" err="1">
                <a:latin typeface="+mn-lt"/>
              </a:rPr>
              <a:t>sterilizers</a:t>
            </a:r>
            <a:r>
              <a:rPr lang="sv-SE" sz="1600" dirty="0">
                <a:latin typeface="+mn-lt"/>
              </a:rPr>
              <a:t> förbereder vi aktivering av ärendet PWI 17180 </a:t>
            </a:r>
            <a:r>
              <a:rPr lang="sv-SE" sz="1600" dirty="0" err="1">
                <a:latin typeface="+mn-lt"/>
              </a:rPr>
              <a:t>Sterilizers</a:t>
            </a:r>
            <a:r>
              <a:rPr lang="sv-SE" sz="1600" dirty="0">
                <a:latin typeface="+mn-lt"/>
              </a:rPr>
              <a:t> for </a:t>
            </a:r>
            <a:r>
              <a:rPr lang="sv-SE" sz="1600" dirty="0" err="1">
                <a:latin typeface="+mn-lt"/>
              </a:rPr>
              <a:t>medical</a:t>
            </a:r>
            <a:r>
              <a:rPr lang="sv-SE" sz="1600" dirty="0">
                <a:latin typeface="+mn-lt"/>
              </a:rPr>
              <a:t> purposes - </a:t>
            </a:r>
            <a:r>
              <a:rPr lang="sv-SE" sz="1600" dirty="0" err="1">
                <a:latin typeface="+mn-lt"/>
              </a:rPr>
              <a:t>Low</a:t>
            </a:r>
            <a:r>
              <a:rPr lang="sv-SE" sz="1600" dirty="0">
                <a:latin typeface="+mn-lt"/>
              </a:rPr>
              <a:t> </a:t>
            </a:r>
            <a:r>
              <a:rPr lang="sv-SE" sz="1600" dirty="0" err="1">
                <a:latin typeface="+mn-lt"/>
              </a:rPr>
              <a:t>temperature</a:t>
            </a:r>
            <a:r>
              <a:rPr lang="sv-SE" sz="1600" dirty="0">
                <a:latin typeface="+mn-lt"/>
              </a:rPr>
              <a:t> </a:t>
            </a:r>
            <a:r>
              <a:rPr lang="sv-SE" sz="1600" dirty="0" err="1">
                <a:latin typeface="+mn-lt"/>
              </a:rPr>
              <a:t>vaporized</a:t>
            </a:r>
            <a:r>
              <a:rPr lang="sv-SE" sz="1600" dirty="0">
                <a:latin typeface="+mn-lt"/>
              </a:rPr>
              <a:t> hydrogen </a:t>
            </a:r>
            <a:r>
              <a:rPr lang="sv-SE" sz="1600" dirty="0" err="1">
                <a:latin typeface="+mn-lt"/>
              </a:rPr>
              <a:t>peroxide</a:t>
            </a:r>
            <a:r>
              <a:rPr lang="sv-SE" sz="1600" dirty="0">
                <a:latin typeface="+mn-lt"/>
              </a:rPr>
              <a:t> </a:t>
            </a:r>
            <a:r>
              <a:rPr lang="sv-SE" sz="1600" dirty="0" err="1">
                <a:latin typeface="+mn-lt"/>
              </a:rPr>
              <a:t>sterilizers</a:t>
            </a:r>
            <a:r>
              <a:rPr lang="sv-SE" sz="1600" dirty="0">
                <a:latin typeface="+mn-lt"/>
              </a:rPr>
              <a:t> - </a:t>
            </a:r>
            <a:r>
              <a:rPr lang="sv-SE" sz="1600" dirty="0" err="1">
                <a:latin typeface="+mn-lt"/>
              </a:rPr>
              <a:t>Requirements</a:t>
            </a:r>
            <a:r>
              <a:rPr lang="sv-SE" sz="1600" dirty="0">
                <a:latin typeface="+mn-lt"/>
              </a:rPr>
              <a:t> and </a:t>
            </a:r>
            <a:r>
              <a:rPr lang="sv-SE" sz="1600" dirty="0" err="1">
                <a:latin typeface="+mn-lt"/>
              </a:rPr>
              <a:t>testing</a:t>
            </a:r>
            <a:r>
              <a:rPr lang="sv-SE" sz="1600" dirty="0">
                <a:latin typeface="+mn-lt"/>
              </a:rPr>
              <a:t>.</a:t>
            </a:r>
          </a:p>
          <a:p>
            <a:endParaRPr lang="sv-SE" dirty="0">
              <a:latin typeface="+mn-lt"/>
            </a:endParaRPr>
          </a:p>
          <a:p>
            <a:r>
              <a:rPr lang="sv-SE" dirty="0">
                <a:latin typeface="+mn-lt"/>
              </a:rPr>
              <a:t>Kommittén bevakar standardisering internationellt genom följande kommittéer och underliggande arbetsgrupper: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>
                <a:latin typeface="+mn-lt"/>
              </a:rPr>
              <a:t>ISO/TC 198 </a:t>
            </a:r>
            <a:r>
              <a:rPr lang="en-US" sz="1600" b="0" i="0" dirty="0">
                <a:solidFill>
                  <a:srgbClr val="212529"/>
                </a:solidFill>
                <a:effectLst/>
                <a:latin typeface="LL Akkurat"/>
              </a:rPr>
              <a:t>Sterilization of health care products</a:t>
            </a:r>
            <a:r>
              <a:rPr lang="sv-SE" sz="1600" dirty="0">
                <a:latin typeface="+mn-lt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>
                <a:latin typeface="+mn-lt"/>
              </a:rPr>
              <a:t>ISO/TC 330  Surfaces </a:t>
            </a:r>
            <a:r>
              <a:rPr lang="sv-SE" sz="1600" dirty="0" err="1">
                <a:latin typeface="+mn-lt"/>
              </a:rPr>
              <a:t>with</a:t>
            </a:r>
            <a:r>
              <a:rPr lang="sv-SE" sz="1600" dirty="0">
                <a:latin typeface="+mn-lt"/>
              </a:rPr>
              <a:t> </a:t>
            </a:r>
            <a:r>
              <a:rPr lang="sv-SE" sz="1600" dirty="0" err="1">
                <a:latin typeface="+mn-lt"/>
              </a:rPr>
              <a:t>biocidal</a:t>
            </a:r>
            <a:r>
              <a:rPr lang="sv-SE" sz="1600" dirty="0">
                <a:latin typeface="+mn-lt"/>
              </a:rPr>
              <a:t> and </a:t>
            </a:r>
            <a:r>
              <a:rPr lang="sv-SE" sz="1600" dirty="0" err="1">
                <a:latin typeface="+mn-lt"/>
              </a:rPr>
              <a:t>antimicrobial</a:t>
            </a:r>
            <a:r>
              <a:rPr lang="sv-SE" sz="1600" dirty="0">
                <a:latin typeface="+mn-lt"/>
              </a:rPr>
              <a:t> </a:t>
            </a:r>
            <a:r>
              <a:rPr lang="sv-SE" sz="1600" dirty="0" err="1">
                <a:latin typeface="+mn-lt"/>
              </a:rPr>
              <a:t>properties</a:t>
            </a:r>
            <a:endParaRPr lang="sv-SE" sz="1600" dirty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>
                <a:latin typeface="+mn-lt"/>
              </a:rPr>
              <a:t>CEN/TC 102 </a:t>
            </a:r>
            <a:r>
              <a:rPr lang="en-US" sz="1600" b="0" i="0" dirty="0">
                <a:solidFill>
                  <a:srgbClr val="212529"/>
                </a:solidFill>
                <a:effectLst/>
                <a:latin typeface="LL Akkurat"/>
              </a:rPr>
              <a:t>Sterilizers and associated equipment for processing of medical devices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>
                <a:latin typeface="+mn-lt"/>
              </a:rPr>
              <a:t>CEN/TC 204 </a:t>
            </a:r>
            <a:r>
              <a:rPr lang="sv-SE" sz="1600" b="0" i="0" dirty="0" err="1">
                <a:solidFill>
                  <a:srgbClr val="212529"/>
                </a:solidFill>
                <a:effectLst/>
                <a:latin typeface="LL Akkurat"/>
              </a:rPr>
              <a:t>Sterilization</a:t>
            </a:r>
            <a:r>
              <a:rPr lang="sv-SE" sz="1600" b="0" i="0" dirty="0">
                <a:solidFill>
                  <a:srgbClr val="212529"/>
                </a:solidFill>
                <a:effectLst/>
                <a:latin typeface="LL Akkurat"/>
              </a:rPr>
              <a:t> of </a:t>
            </a:r>
            <a:r>
              <a:rPr lang="sv-SE" sz="1600" b="0" i="0" dirty="0" err="1">
                <a:solidFill>
                  <a:srgbClr val="212529"/>
                </a:solidFill>
                <a:effectLst/>
                <a:latin typeface="LL Akkurat"/>
              </a:rPr>
              <a:t>medical</a:t>
            </a:r>
            <a:r>
              <a:rPr lang="sv-SE" sz="1600" b="0" i="0" dirty="0">
                <a:solidFill>
                  <a:srgbClr val="212529"/>
                </a:solidFill>
                <a:effectLst/>
                <a:latin typeface="LL Akkurat"/>
              </a:rPr>
              <a:t> </a:t>
            </a:r>
            <a:r>
              <a:rPr lang="sv-SE" sz="1600" b="0" i="0" dirty="0" err="1">
                <a:solidFill>
                  <a:srgbClr val="212529"/>
                </a:solidFill>
                <a:effectLst/>
                <a:latin typeface="LL Akkurat"/>
              </a:rPr>
              <a:t>devices</a:t>
            </a:r>
            <a:endParaRPr lang="sv-SE" sz="1600" dirty="0">
              <a:solidFill>
                <a:srgbClr val="212529"/>
              </a:solidFill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0" i="0" dirty="0">
                <a:solidFill>
                  <a:srgbClr val="212529"/>
                </a:solidFill>
                <a:effectLst/>
                <a:latin typeface="LL Akkurat"/>
              </a:rPr>
              <a:t>CEN/TC 216, Chemical disinfectants and antiseptics</a:t>
            </a:r>
            <a:endParaRPr lang="sv-SE" sz="1600" dirty="0">
              <a:latin typeface="+mn-lt"/>
            </a:endParaRPr>
          </a:p>
          <a:p>
            <a:endParaRPr lang="sv-SE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17746923"/>
      </p:ext>
    </p:extLst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112BF-686B-49E3-A49B-48941C3838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762" y="371973"/>
            <a:ext cx="11151555" cy="639946"/>
          </a:xfrm>
        </p:spPr>
        <p:txBody>
          <a:bodyPr/>
          <a:lstStyle/>
          <a:p>
            <a:r>
              <a:rPr lang="sv-SE" dirty="0"/>
              <a:t>SIS/TK 351 Ambulanssjukvård</a:t>
            </a:r>
            <a:endParaRPr lang="sv-SE" dirty="0">
              <a:solidFill>
                <a:srgbClr val="92D050"/>
              </a:solidFill>
              <a:highlight>
                <a:srgbClr val="FFFF00"/>
              </a:highligh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527431-CEDB-4925-9AA5-999E1FC8FD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763" y="1557750"/>
            <a:ext cx="11151555" cy="4390954"/>
          </a:xfrm>
        </p:spPr>
        <p:txBody>
          <a:bodyPr/>
          <a:lstStyle/>
          <a:p>
            <a:pPr lvl="0"/>
            <a:endParaRPr lang="sv-SE" dirty="0"/>
          </a:p>
          <a:p>
            <a:pPr marL="48600" lvl="0" indent="0">
              <a:buNone/>
            </a:pPr>
            <a:endParaRPr lang="sv-SE" sz="1600" dirty="0"/>
          </a:p>
          <a:p>
            <a:pPr marL="48600" lvl="0" indent="0">
              <a:buNone/>
            </a:pPr>
            <a:endParaRPr lang="sv-SE" dirty="0"/>
          </a:p>
          <a:p>
            <a:pPr marL="48600" indent="0">
              <a:buNone/>
            </a:pPr>
            <a:endParaRPr lang="sv-S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112ABD-9CF8-4054-864A-9AAA72C51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7B0370-1E1A-48FB-999C-B7067D2DC15F}" type="datetime1">
              <a:rPr kumimoji="0" lang="sv-SE" sz="8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2024-01-09</a:t>
            </a:fld>
            <a:endParaRPr kumimoji="0" lang="sv-SE" sz="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742DD4-96B2-432F-AD16-D06689B35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5AE12CE-8712-489E-97CC-87940C445FCE}" type="slidenum">
              <a:rPr kumimoji="0" lang="sv-SE" sz="8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sv-SE" sz="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1A7A81A-3F52-485B-9F60-A650C945A4F0}"/>
              </a:ext>
            </a:extLst>
          </p:cNvPr>
          <p:cNvSpPr txBox="1">
            <a:spLocks/>
          </p:cNvSpPr>
          <p:nvPr/>
        </p:nvSpPr>
        <p:spPr>
          <a:xfrm>
            <a:off x="292808" y="1011918"/>
            <a:ext cx="11151555" cy="57084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00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4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76000" indent="-1800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accent4"/>
              </a:buClr>
              <a:buFont typeface="Calibri" panose="020F0502020204030204" pitchFamily="34" charset="0"/>
              <a:buChar char="‒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1800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accent4"/>
              </a:buClr>
              <a:buFont typeface="Calibri" panose="020F0502020204030204" pitchFamily="34" charset="0"/>
              <a:buChar char="‒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188000" indent="-1800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accent4"/>
              </a:buClr>
              <a:buFont typeface="Calibri" panose="020F0502020204030204" pitchFamily="34" charset="0"/>
              <a:buChar char="‒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476000" indent="-1800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accent4"/>
              </a:buClr>
              <a:buFont typeface="Calibri" panose="020F0502020204030204" pitchFamily="34" charset="0"/>
              <a:buChar char="‒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8600" indent="0">
              <a:buNone/>
            </a:pPr>
            <a:r>
              <a:rPr lang="sv-SE" sz="2000" dirty="0"/>
              <a:t>Standardisering av sjukvårdsfordon inklusive vägambulanser, luftambulanser och dess utrustning. </a:t>
            </a:r>
            <a:br>
              <a:rPr lang="sv-SE" sz="2000" dirty="0"/>
            </a:br>
            <a:r>
              <a:rPr lang="sv-SE" sz="2000" dirty="0"/>
              <a:t>Detta sker främst genom medverkan i CEN TC 239 och dess arbetsgrupper. Det innebär bevakning av standardiseringsarbete som omfattar allt från ambulansfarkosten till den medicintekniska utrustningen som finns i ambulansen. Vissa av standarderna är helt eller delvis mandaterade/harmoniserade. Kommittén bevakar även nationella dokument som berör ambulanssjukvård.</a:t>
            </a:r>
            <a:br>
              <a:rPr lang="sv-SE" sz="2000" dirty="0"/>
            </a:br>
            <a:r>
              <a:rPr lang="sv-SE" sz="2000" dirty="0"/>
              <a:t> </a:t>
            </a:r>
          </a:p>
          <a:p>
            <a:pPr marL="48600" indent="0">
              <a:buNone/>
            </a:pPr>
            <a:r>
              <a:rPr lang="sv-SE" sz="2000" dirty="0"/>
              <a:t>Pågår just nu:</a:t>
            </a:r>
          </a:p>
          <a:p>
            <a:pPr marL="48600" indent="0">
              <a:buNone/>
            </a:pPr>
            <a:r>
              <a:rPr lang="sv-SE" sz="2000" dirty="0"/>
              <a:t>PWI om att revidera vägambulansstandard EN 1789 med ambitionen att dela upp standarden i två delar, en för fordon och en för medicinteknisk utrustning (</a:t>
            </a:r>
            <a:r>
              <a:rPr lang="sv-SE" sz="2000" dirty="0" err="1"/>
              <a:t>prEN</a:t>
            </a:r>
            <a:r>
              <a:rPr lang="sv-SE" sz="2000" dirty="0"/>
              <a:t> 1789-1 och </a:t>
            </a:r>
            <a:r>
              <a:rPr lang="sv-SE" sz="2000" dirty="0" err="1"/>
              <a:t>prEN</a:t>
            </a:r>
            <a:r>
              <a:rPr lang="sv-SE" sz="2000" dirty="0"/>
              <a:t> 1789-2)</a:t>
            </a:r>
          </a:p>
          <a:p>
            <a:pPr marL="48600" indent="0">
              <a:buFont typeface="Arial" panose="020B0604020202020204" pitchFamily="34" charset="0"/>
              <a:buNone/>
            </a:pPr>
            <a:r>
              <a:rPr lang="sv-SE" sz="2000" dirty="0"/>
              <a:t>Revidering av flera delar av EN 1865-serien för bårar</a:t>
            </a:r>
          </a:p>
          <a:p>
            <a:pPr marL="48600" indent="0">
              <a:buFont typeface="Arial" panose="020B0604020202020204" pitchFamily="34" charset="0"/>
              <a:buNone/>
            </a:pPr>
            <a:r>
              <a:rPr lang="sv-SE" sz="2000" dirty="0"/>
              <a:t>En ny möjlig del i 1865-serien om </a:t>
            </a:r>
            <a:r>
              <a:rPr lang="sv-SE" sz="2000" i="1" dirty="0" err="1"/>
              <a:t>biocontainment</a:t>
            </a:r>
            <a:r>
              <a:rPr lang="sv-SE" sz="2000" i="1" dirty="0"/>
              <a:t> systems</a:t>
            </a:r>
            <a:br>
              <a:rPr lang="sv-SE" sz="2000" dirty="0"/>
            </a:br>
            <a:endParaRPr lang="sv-SE" sz="2000" dirty="0"/>
          </a:p>
          <a:p>
            <a:pPr marL="48600" indent="0">
              <a:buFont typeface="Arial" panose="020B0604020202020204" pitchFamily="34" charset="0"/>
              <a:buNone/>
            </a:pPr>
            <a:r>
              <a:rPr lang="sv-SE" sz="2000" dirty="0"/>
              <a:t>Diskussioner pågår om möjlig kommande revisioner om flygambulansstandarden (EN 13718-1 och -2) och standard för gränssnitt transportkuvössystem (EN 13976-1 och -2), men ej formellt beslut om revisionsstart än.</a:t>
            </a:r>
            <a:endParaRPr lang="en-US" sz="2000" dirty="0"/>
          </a:p>
          <a:p>
            <a:pPr marL="48600" indent="0">
              <a:buFont typeface="Arial" panose="020B0604020202020204" pitchFamily="34" charset="0"/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126655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E12D023-9734-4775-8F16-5E366D78FE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218" y="296836"/>
            <a:ext cx="11092392" cy="736600"/>
          </a:xfrm>
        </p:spPr>
        <p:txBody>
          <a:bodyPr/>
          <a:lstStyle/>
          <a:p>
            <a:r>
              <a:rPr lang="sv-SE" sz="3000" dirty="0"/>
              <a:t>SIS/TK 355 Kvalitetsledning- och riskhanteringssystem samt andra tillhörande standarder för medicinteknik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3A93BD0-28E3-43D1-A1DF-AEDBF78C9BB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48218" y="1771148"/>
            <a:ext cx="11091333" cy="4421716"/>
          </a:xfrm>
        </p:spPr>
        <p:txBody>
          <a:bodyPr/>
          <a:lstStyle/>
          <a:p>
            <a:pPr marL="48600" indent="0">
              <a:buNone/>
            </a:pPr>
            <a:r>
              <a:rPr lang="sv-SE" sz="1800" dirty="0">
                <a:latin typeface="+mn-lt"/>
              </a:rPr>
              <a:t>Syftet är att ta fram standarder som är väl fungerande och som stöttar användare i deras dagliga arbete inom områdena medicinteknik och IVD.</a:t>
            </a:r>
            <a:br>
              <a:rPr lang="sv-SE" sz="1800" dirty="0">
                <a:latin typeface="+mn-lt"/>
              </a:rPr>
            </a:br>
            <a:r>
              <a:rPr lang="sv-SE" sz="1800" dirty="0">
                <a:latin typeface="+mn-lt"/>
              </a:rPr>
              <a:t> </a:t>
            </a:r>
          </a:p>
          <a:p>
            <a:pPr marL="48600" indent="0">
              <a:buNone/>
            </a:pPr>
            <a:r>
              <a:rPr lang="sv-SE" b="1" dirty="0">
                <a:latin typeface="+mn-lt"/>
              </a:rPr>
              <a:t>Pågår just nu: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>
                <a:latin typeface="+mn-lt"/>
              </a:rPr>
              <a:t>ISO/TS 5137 </a:t>
            </a:r>
            <a:r>
              <a:rPr lang="en-US" dirty="0">
                <a:latin typeface="+mn-lt"/>
              </a:rPr>
              <a:t>Medical device maintenance management for healthcare delivery organizations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latin typeface="+mn-lt"/>
              </a:rPr>
              <a:t>Tillägg</a:t>
            </a:r>
            <a:r>
              <a:rPr lang="en-US" dirty="0">
                <a:latin typeface="+mn-lt"/>
              </a:rPr>
              <a:t> till ISO 15223-1:2021 Medical devices — Symbols to be used with information to be supplied by the manufacturer — Part 1: General requirements — Amendment 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latin typeface="+mn-lt"/>
              </a:rPr>
              <a:t>Revidering</a:t>
            </a:r>
            <a:r>
              <a:rPr lang="en-US" dirty="0">
                <a:latin typeface="+mn-lt"/>
              </a:rPr>
              <a:t> av ISO 15223-2 Medical devices — Symbols to be used with medical device labels, labelling, and information to be supplied — Part 2: Symbol development, selection and validation</a:t>
            </a:r>
            <a:endParaRPr lang="sv-SE" dirty="0">
              <a:latin typeface="+mn-lt"/>
            </a:endParaRPr>
          </a:p>
          <a:p>
            <a:endParaRPr lang="en-US" dirty="0">
              <a:latin typeface="+mn-lt"/>
            </a:endParaRPr>
          </a:p>
          <a:p>
            <a:r>
              <a:rPr lang="en-US" b="1" dirty="0">
                <a:latin typeface="+mn-lt"/>
              </a:rPr>
              <a:t>Nya </a:t>
            </a:r>
            <a:r>
              <a:rPr lang="en-US" b="1" dirty="0" err="1">
                <a:latin typeface="+mn-lt"/>
              </a:rPr>
              <a:t>standardiseringsarbetenn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som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startas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upp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inom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kort</a:t>
            </a:r>
            <a:endParaRPr lang="en-US" b="1" dirty="0">
              <a:latin typeface="+mn-lt"/>
            </a:endParaRPr>
          </a:p>
          <a:p>
            <a:r>
              <a:rPr lang="en-US" dirty="0">
                <a:latin typeface="+mn-lt"/>
              </a:rPr>
              <a:t>ISO/TS 24971-2 Medical devices — Guidance on the application of ISO 14971 — Part 2: Machine learning in artificial intelligence</a:t>
            </a:r>
          </a:p>
          <a:p>
            <a:endParaRPr lang="en-US" dirty="0">
              <a:latin typeface="+mn-lt"/>
            </a:endParaRPr>
          </a:p>
          <a:p>
            <a:r>
              <a:rPr lang="en-US" dirty="0">
                <a:latin typeface="+mn-lt"/>
              </a:rPr>
              <a:t>ISO/NP 23421  Medical devices — Terminology — Terms used in the field of quality management and corresponding general aspects for products with a health purpose including medical devices</a:t>
            </a:r>
          </a:p>
          <a:p>
            <a:endParaRPr lang="sv-S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02285757"/>
      </p:ext>
    </p:extLst>
  </p:cSld>
  <p:clrMapOvr>
    <a:masterClrMapping/>
  </p:clrMapOvr>
  <p:transition spd="med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E12D023-9734-4775-8F16-5E366D78FE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7159" y="368410"/>
            <a:ext cx="11092392" cy="736600"/>
          </a:xfrm>
        </p:spPr>
        <p:txBody>
          <a:bodyPr/>
          <a:lstStyle/>
          <a:p>
            <a:r>
              <a:rPr lang="sv-SE" dirty="0"/>
              <a:t>SIS/TK 527 Renhet i operationsrum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3A93BD0-28E3-43D1-A1DF-AEDBF78C9BB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47159" y="1690054"/>
            <a:ext cx="11091333" cy="4855320"/>
          </a:xfrm>
        </p:spPr>
        <p:txBody>
          <a:bodyPr/>
          <a:lstStyle/>
          <a:p>
            <a:r>
              <a:rPr lang="sv-SE" sz="1800" dirty="0">
                <a:latin typeface="+mn-lt"/>
              </a:rPr>
              <a:t>Kommittén skapar förutsättningar för en säker sjukvård genom att arbeta fram vägledningsdokument gällande mikrobiologisk renhet i operationsrum och angränsande lokaler. Standarder som definierar krav på ventilation och luftkonditionering på sjukhus samt mikrobiologisk renhet i operationsrum ingår i kommitténs arbetsområde.</a:t>
            </a:r>
          </a:p>
          <a:p>
            <a:endParaRPr lang="sv-SE" dirty="0">
              <a:latin typeface="+mn-lt"/>
            </a:endParaRPr>
          </a:p>
          <a:p>
            <a:r>
              <a:rPr lang="sv-SE" dirty="0">
                <a:latin typeface="+mn-lt"/>
              </a:rPr>
              <a:t>Pågående arbeten: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>
                <a:latin typeface="+mn-lt"/>
              </a:rPr>
              <a:t>Revidering av TS-39 </a:t>
            </a:r>
            <a:r>
              <a:rPr lang="sv-SE" i="1" dirty="0">
                <a:latin typeface="+mn-lt"/>
              </a:rPr>
              <a:t>Mikrobiologisk renhet i operationsrum – Förebyggande </a:t>
            </a:r>
            <a:br>
              <a:rPr lang="sv-SE" i="1" dirty="0">
                <a:latin typeface="+mn-lt"/>
              </a:rPr>
            </a:br>
            <a:r>
              <a:rPr lang="sv-SE" i="1" dirty="0">
                <a:latin typeface="+mn-lt"/>
              </a:rPr>
              <a:t>av luftburen smitta – Vägledning och grundläggande krav</a:t>
            </a:r>
            <a:r>
              <a:rPr lang="sv-SE" dirty="0">
                <a:latin typeface="+mn-lt"/>
              </a:rPr>
              <a:t>. Dokumentet beräknas publiceras Q1 2024.</a:t>
            </a:r>
          </a:p>
          <a:p>
            <a:endParaRPr lang="sv-SE" sz="180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1800" dirty="0">
                <a:latin typeface="+mn-lt"/>
              </a:rPr>
              <a:t>Ett arbete med att ta fram en teknisk specifikation på europeisk nivå för ventilation </a:t>
            </a:r>
            <a:br>
              <a:rPr lang="sv-SE" sz="1800" dirty="0">
                <a:latin typeface="+mn-lt"/>
              </a:rPr>
            </a:br>
            <a:r>
              <a:rPr lang="sv-SE" sz="1800" dirty="0">
                <a:latin typeface="+mn-lt"/>
              </a:rPr>
              <a:t>på sjukhus har pågått under ett antal år men är nu vilande.  </a:t>
            </a:r>
            <a:r>
              <a:rPr lang="sv-SE" dirty="0">
                <a:latin typeface="+mn-lt"/>
              </a:rPr>
              <a:t>CEN/TC 156 har annonserat att arbetet i WG 18 </a:t>
            </a:r>
            <a:r>
              <a:rPr lang="sv-SE" sz="1800" dirty="0">
                <a:latin typeface="+mn-lt"/>
              </a:rPr>
              <a:t>ska återupptas inom en snar framtid.</a:t>
            </a:r>
          </a:p>
          <a:p>
            <a:endParaRPr lang="sv-SE" sz="1800" dirty="0">
              <a:latin typeface="+mn-lt"/>
            </a:endParaRPr>
          </a:p>
          <a:p>
            <a:r>
              <a:rPr lang="sv-SE" sz="1800" dirty="0">
                <a:latin typeface="+mn-lt"/>
              </a:rPr>
              <a:t>Kommittén bevakar och deltar aktivt i det internationella arbetet i:</a:t>
            </a:r>
            <a:endParaRPr lang="sv-SE" dirty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>
                <a:latin typeface="+mn-lt"/>
              </a:rPr>
              <a:t>ISO/TC 304/</a:t>
            </a:r>
            <a:r>
              <a:rPr lang="sv-SE" dirty="0">
                <a:latin typeface="+mn-lt"/>
                <a:cs typeface="Gill Sans" panose="020B0502020104020203" pitchFamily="34" charset="-79"/>
              </a:rPr>
              <a:t>WG 4 Infection prevention management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dirty="0">
                <a:latin typeface="+mn-lt"/>
                <a:cs typeface="Gill Sans" panose="020B0502020104020203" pitchFamily="34" charset="-79"/>
              </a:rPr>
              <a:t>CEN/TC 156/WG 18 </a:t>
            </a:r>
            <a:r>
              <a:rPr lang="sv-SE" b="0" i="0" dirty="0">
                <a:solidFill>
                  <a:srgbClr val="181818"/>
                </a:solidFill>
                <a:effectLst/>
                <a:latin typeface="-apple-system"/>
              </a:rPr>
              <a:t>Ventilation in hospitals</a:t>
            </a:r>
            <a:endParaRPr lang="sv-SE" dirty="0">
              <a:latin typeface="+mn-lt"/>
              <a:cs typeface="Gill Sans" panose="020B0502020104020203" pitchFamily="34" charset="-79"/>
            </a:endParaRP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75110793"/>
      </p:ext>
    </p:extLst>
  </p:cSld>
  <p:clrMapOvr>
    <a:masterClrMapping/>
  </p:clrMapOvr>
  <p:transition spd="med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E12D023-9734-4775-8F16-5E366D78FE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7159" y="380521"/>
            <a:ext cx="11092392" cy="736600"/>
          </a:xfrm>
        </p:spPr>
        <p:txBody>
          <a:bodyPr/>
          <a:lstStyle/>
          <a:p>
            <a:r>
              <a:rPr lang="sv-SE" dirty="0"/>
              <a:t>SIS/TK 595 Trycksårsprevention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3A93BD0-28E3-43D1-A1DF-AEDBF78C9BB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47159" y="1412639"/>
            <a:ext cx="11091333" cy="5064840"/>
          </a:xfrm>
        </p:spPr>
        <p:txBody>
          <a:bodyPr/>
          <a:lstStyle/>
          <a:p>
            <a:r>
              <a:rPr lang="sv-SE" sz="1800" dirty="0">
                <a:latin typeface="+mn-lt"/>
              </a:rPr>
              <a:t>Kommittén arbetar med ett vägledande dokument till SS 8760020 </a:t>
            </a:r>
            <a:br>
              <a:rPr lang="sv-SE" sz="1800" dirty="0">
                <a:latin typeface="+mn-lt"/>
              </a:rPr>
            </a:br>
            <a:r>
              <a:rPr lang="sv-SE" sz="1800" b="1" dirty="0">
                <a:latin typeface="+mn-lt"/>
              </a:rPr>
              <a:t>Sjukvårdstextil - Madrasser - Specifikationer och krav. </a:t>
            </a:r>
            <a:br>
              <a:rPr lang="sv-SE" sz="1800" b="1" dirty="0">
                <a:latin typeface="+mn-lt"/>
              </a:rPr>
            </a:br>
            <a:r>
              <a:rPr lang="sv-SE" sz="1800" dirty="0">
                <a:latin typeface="+mn-lt"/>
              </a:rPr>
              <a:t>Syftet är att dokumentet ska underlättat tolkning av resultaten av testmetoderna så att det blir mer jämförbara. </a:t>
            </a:r>
          </a:p>
          <a:p>
            <a:endParaRPr lang="sv-SE" sz="1800" dirty="0">
              <a:latin typeface="+mn-lt"/>
            </a:endParaRPr>
          </a:p>
          <a:p>
            <a:r>
              <a:rPr lang="sv-SE" sz="1800" dirty="0">
                <a:latin typeface="+mn-lt"/>
              </a:rPr>
              <a:t>Fortsätter deltagandet i den internationella gruppen ISO/TC 173/WG 11 </a:t>
            </a:r>
            <a:r>
              <a:rPr lang="en-US" sz="1800" dirty="0">
                <a:latin typeface="+mn-lt"/>
              </a:rPr>
              <a:t>Assistive products for tissue integrity </a:t>
            </a:r>
            <a:r>
              <a:rPr lang="en-US" sz="1800" dirty="0" err="1">
                <a:latin typeface="+mn-lt"/>
              </a:rPr>
              <a:t>och</a:t>
            </a:r>
            <a:r>
              <a:rPr lang="en-US" sz="1800" dirty="0">
                <a:latin typeface="+mn-lt"/>
              </a:rPr>
              <a:t> </a:t>
            </a:r>
            <a:r>
              <a:rPr lang="en-US" sz="1800" dirty="0" err="1">
                <a:latin typeface="+mn-lt"/>
              </a:rPr>
              <a:t>utveckling</a:t>
            </a:r>
            <a:r>
              <a:rPr lang="en-US" sz="1800" dirty="0">
                <a:latin typeface="+mn-lt"/>
              </a:rPr>
              <a:t> av ISO 20342-serien, </a:t>
            </a:r>
            <a:r>
              <a:rPr lang="en-US" sz="1800" dirty="0" err="1">
                <a:latin typeface="+mn-lt"/>
              </a:rPr>
              <a:t>som</a:t>
            </a:r>
            <a:r>
              <a:rPr lang="en-US" sz="1800" dirty="0">
                <a:latin typeface="+mn-lt"/>
              </a:rPr>
              <a:t> </a:t>
            </a:r>
            <a:r>
              <a:rPr lang="en-US" sz="1800" dirty="0" err="1">
                <a:latin typeface="+mn-lt"/>
              </a:rPr>
              <a:t>omfattar</a:t>
            </a:r>
            <a:r>
              <a:rPr lang="en-US" sz="1800" dirty="0">
                <a:latin typeface="+mn-lt"/>
              </a:rPr>
              <a:t> </a:t>
            </a:r>
            <a:r>
              <a:rPr lang="en-US" sz="1800" dirty="0" err="1">
                <a:latin typeface="+mn-lt"/>
              </a:rPr>
              <a:t>följande</a:t>
            </a:r>
            <a:r>
              <a:rPr lang="en-US" sz="1800" dirty="0">
                <a:latin typeface="+mn-lt"/>
              </a:rPr>
              <a:t> </a:t>
            </a:r>
            <a:r>
              <a:rPr lang="en-US" sz="1800" dirty="0" err="1">
                <a:latin typeface="+mn-lt"/>
              </a:rPr>
              <a:t>delar</a:t>
            </a:r>
            <a:r>
              <a:rPr lang="en-US" sz="1800" dirty="0">
                <a:latin typeface="+mn-lt"/>
              </a:rPr>
              <a:t>:</a:t>
            </a:r>
          </a:p>
          <a:p>
            <a:endParaRPr lang="en-US" dirty="0">
              <a:latin typeface="+mn-lt"/>
            </a:endParaRPr>
          </a:p>
          <a:p>
            <a:r>
              <a:rPr lang="en-US" sz="1800" dirty="0">
                <a:latin typeface="+mn-lt"/>
              </a:rPr>
              <a:t>2034</a:t>
            </a:r>
            <a:r>
              <a:rPr lang="en-US" dirty="0">
                <a:latin typeface="+mn-lt"/>
              </a:rPr>
              <a:t>2 Assistive product for tissue integrity when lying down</a:t>
            </a:r>
          </a:p>
          <a:p>
            <a:r>
              <a:rPr lang="en-US" sz="1800" dirty="0">
                <a:latin typeface="+mn-lt"/>
              </a:rPr>
              <a:t>-1 general requirements (</a:t>
            </a:r>
            <a:r>
              <a:rPr lang="en-US" sz="1800" dirty="0" err="1">
                <a:latin typeface="+mn-lt"/>
              </a:rPr>
              <a:t>publicerad</a:t>
            </a:r>
            <a:r>
              <a:rPr lang="en-US" sz="1800" dirty="0">
                <a:latin typeface="+mn-lt"/>
              </a:rPr>
              <a:t>)</a:t>
            </a:r>
          </a:p>
          <a:p>
            <a:r>
              <a:rPr lang="en-US" dirty="0">
                <a:latin typeface="+mn-lt"/>
              </a:rPr>
              <a:t>-2 microclimate (TR)</a:t>
            </a:r>
          </a:p>
          <a:p>
            <a:r>
              <a:rPr lang="en-US" sz="1800" dirty="0">
                <a:latin typeface="+mn-lt"/>
              </a:rPr>
              <a:t>-3 strength and impact</a:t>
            </a:r>
          </a:p>
          <a:p>
            <a:r>
              <a:rPr lang="en-US" dirty="0">
                <a:latin typeface="+mn-lt"/>
              </a:rPr>
              <a:t>-4 durability</a:t>
            </a:r>
          </a:p>
          <a:p>
            <a:r>
              <a:rPr lang="en-US" dirty="0">
                <a:latin typeface="+mn-lt"/>
              </a:rPr>
              <a:t>-5 resistance to cleaning and disinfection</a:t>
            </a:r>
          </a:p>
          <a:p>
            <a:r>
              <a:rPr lang="en-US" dirty="0">
                <a:latin typeface="+mn-lt"/>
              </a:rPr>
              <a:t>-6 horizontal stiffness</a:t>
            </a:r>
          </a:p>
          <a:p>
            <a:r>
              <a:rPr lang="en-US" dirty="0">
                <a:latin typeface="+mn-lt"/>
              </a:rPr>
              <a:t>-7 foam properties, characteristics and performance (TR, </a:t>
            </a:r>
            <a:r>
              <a:rPr lang="en-US" dirty="0" err="1">
                <a:latin typeface="+mn-lt"/>
              </a:rPr>
              <a:t>publicerad</a:t>
            </a:r>
            <a:r>
              <a:rPr lang="en-US" dirty="0">
                <a:latin typeface="+mn-lt"/>
              </a:rPr>
              <a:t>)</a:t>
            </a:r>
          </a:p>
          <a:p>
            <a:r>
              <a:rPr lang="en-US" dirty="0">
                <a:latin typeface="+mn-lt"/>
              </a:rPr>
              <a:t>-8 pressure redistribution</a:t>
            </a:r>
          </a:p>
          <a:p>
            <a:r>
              <a:rPr lang="en-US" dirty="0">
                <a:latin typeface="+mn-lt"/>
              </a:rPr>
              <a:t>-9 Flammability (PWI)</a:t>
            </a:r>
          </a:p>
          <a:p>
            <a:r>
              <a:rPr lang="en-US" dirty="0">
                <a:latin typeface="+mn-lt"/>
              </a:rPr>
              <a:t>-10 G</a:t>
            </a:r>
            <a:r>
              <a:rPr lang="en-US" b="0" i="0" dirty="0">
                <a:solidFill>
                  <a:srgbClr val="424242"/>
                </a:solidFill>
                <a:effectLst/>
                <a:latin typeface="Inter"/>
              </a:rPr>
              <a:t>uidance to cleaning, disinfecting and care of polyurethane APTI covers (TS, </a:t>
            </a:r>
            <a:r>
              <a:rPr lang="en-US" b="0" i="0" dirty="0" err="1">
                <a:solidFill>
                  <a:srgbClr val="424242"/>
                </a:solidFill>
                <a:effectLst/>
                <a:latin typeface="Inter"/>
              </a:rPr>
              <a:t>publicerad</a:t>
            </a:r>
            <a:r>
              <a:rPr lang="en-US" b="0" i="0" dirty="0">
                <a:solidFill>
                  <a:srgbClr val="424242"/>
                </a:solidFill>
                <a:effectLst/>
                <a:latin typeface="Inter"/>
              </a:rPr>
              <a:t>)</a:t>
            </a:r>
            <a:endParaRPr lang="en-US" dirty="0">
              <a:latin typeface="+mn-lt"/>
            </a:endParaRPr>
          </a:p>
          <a:p>
            <a:endParaRPr lang="en-US" sz="1800" dirty="0">
              <a:latin typeface="+mn-lt"/>
            </a:endParaRP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00456397"/>
      </p:ext>
    </p:extLst>
  </p:cSld>
  <p:clrMapOvr>
    <a:masterClrMapping/>
  </p:clrMapOvr>
  <p:transition spd="med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E12D023-9734-4775-8F16-5E366D78FE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7159" y="338132"/>
            <a:ext cx="11092392" cy="736600"/>
          </a:xfrm>
        </p:spPr>
        <p:txBody>
          <a:bodyPr/>
          <a:lstStyle/>
          <a:p>
            <a:r>
              <a:rPr lang="sv-SE" dirty="0"/>
              <a:t>SIS/TK 609 Snabbtester för droganalys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3A93BD0-28E3-43D1-A1DF-AEDBF78C9BB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47159" y="1218142"/>
            <a:ext cx="11091333" cy="5301726"/>
          </a:xfrm>
        </p:spPr>
        <p:txBody>
          <a:bodyPr/>
          <a:lstStyle/>
          <a:p>
            <a:r>
              <a:rPr lang="sv-SE" dirty="0">
                <a:latin typeface="+mn-lt"/>
              </a:rPr>
              <a:t>Kommittén  arbetar med specifikationer för hur snabbtesterna bör utformas, vilken kvalitet de bör ha, </a:t>
            </a:r>
            <a:br>
              <a:rPr lang="sv-SE" dirty="0">
                <a:latin typeface="+mn-lt"/>
              </a:rPr>
            </a:br>
            <a:r>
              <a:rPr lang="sv-SE" dirty="0">
                <a:latin typeface="+mn-lt"/>
              </a:rPr>
              <a:t>hur de kan bedömas vid upphandling, hur man gör handlingsplaner för användandet och annat som kan behövas för att få ett säkert och strukturerat sätt att använda dessa tester. </a:t>
            </a:r>
            <a:br>
              <a:rPr lang="sv-SE" dirty="0">
                <a:latin typeface="+mn-lt"/>
              </a:rPr>
            </a:br>
            <a:r>
              <a:rPr lang="sv-SE" dirty="0">
                <a:latin typeface="+mn-lt"/>
              </a:rPr>
              <a:t>Kommittén siktar på att publicera första dokument av tre dokument i en dokumentserie inom en snar framtid. </a:t>
            </a:r>
          </a:p>
          <a:p>
            <a:endParaRPr lang="sv-SE" dirty="0">
              <a:latin typeface="+mn-lt"/>
            </a:endParaRPr>
          </a:p>
          <a:p>
            <a:r>
              <a:rPr lang="sv-SE" dirty="0">
                <a:latin typeface="+mn-lt"/>
              </a:rPr>
              <a:t>Dokumentserien omfattar följande dokument: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i="1" dirty="0">
                <a:latin typeface="+mn-lt"/>
              </a:rPr>
              <a:t>Riktlinjer för snabbtester för droger – Del 1: Inköp, implementering och användning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i="1" dirty="0">
                <a:latin typeface="+mn-lt"/>
              </a:rPr>
              <a:t>Riktlinjer för snabbtester för droger – Del 2: Salivtester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i="1" dirty="0">
                <a:latin typeface="+mn-lt"/>
              </a:rPr>
              <a:t>Riktlinjer för snabbtester för droger – Del 3: Urintester</a:t>
            </a:r>
          </a:p>
          <a:p>
            <a:endParaRPr lang="sv-SE" dirty="0">
              <a:latin typeface="+mn-lt"/>
            </a:endParaRPr>
          </a:p>
          <a:p>
            <a:r>
              <a:rPr lang="sv-SE" dirty="0">
                <a:latin typeface="+mn-lt"/>
              </a:rPr>
              <a:t>Ett utkast av Del 1: Inköp, implementering och användning har tagits fram, granskats av SIS-Granskning och. Vi har också haft en remisseminare med externa intressenter och kommittén har nästan behandlat alla kommentarer. </a:t>
            </a:r>
          </a:p>
          <a:p>
            <a:endParaRPr lang="sv-SE" dirty="0">
              <a:latin typeface="+mn-lt"/>
            </a:endParaRPr>
          </a:p>
          <a:p>
            <a:r>
              <a:rPr lang="sv-SE" dirty="0">
                <a:latin typeface="+mn-lt"/>
              </a:rPr>
              <a:t>Det finns ett utkast på Del 2: Salivtester som har haft en första granskning av SIS-Granskning men kommittén har inte hunnit behandlat kommentarerna än. </a:t>
            </a:r>
          </a:p>
          <a:p>
            <a:endParaRPr lang="sv-SE" dirty="0">
              <a:latin typeface="+mn-lt"/>
            </a:endParaRPr>
          </a:p>
          <a:p>
            <a:r>
              <a:rPr lang="sv-SE" dirty="0">
                <a:latin typeface="+mn-lt"/>
              </a:rPr>
              <a:t>Den tredje delen, Del 3: Urintester har fått ett tekniskt godkännande men det finns inget utkast i nuläget.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0224716"/>
      </p:ext>
    </p:extLst>
  </p:cSld>
  <p:clrMapOvr>
    <a:masterClrMapping/>
  </p:clrMapOvr>
  <p:transition spd="med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E12D023-9734-4775-8F16-5E366D78FE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7159" y="732213"/>
            <a:ext cx="11092392" cy="736600"/>
          </a:xfrm>
        </p:spPr>
        <p:txBody>
          <a:bodyPr/>
          <a:lstStyle/>
          <a:p>
            <a:r>
              <a:rPr lang="sv-SE" dirty="0"/>
              <a:t>SIS/TK 612 Kvalitetssäkring av preventivmedel och sexleksaker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3A93BD0-28E3-43D1-A1DF-AEDBF78C9BB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47159" y="2055763"/>
            <a:ext cx="11091333" cy="4421716"/>
          </a:xfrm>
        </p:spPr>
        <p:txBody>
          <a:bodyPr/>
          <a:lstStyle/>
          <a:p>
            <a:r>
              <a:rPr lang="sv-SE" sz="1800" dirty="0"/>
              <a:t>ISO 4074 Kondomer av naturgummilatex – Krav och provningsmetoder håller på att revideras.</a:t>
            </a:r>
          </a:p>
          <a:p>
            <a:endParaRPr lang="sv-SE" dirty="0"/>
          </a:p>
          <a:p>
            <a:r>
              <a:rPr lang="sv-SE" sz="1800" dirty="0" err="1"/>
              <a:t>Kommitten</a:t>
            </a:r>
            <a:r>
              <a:rPr lang="sv-SE" sz="1800" dirty="0"/>
              <a:t> bevakar en del andra områden inom ISO/TC 157</a:t>
            </a:r>
          </a:p>
          <a:p>
            <a:endParaRPr lang="sv-SE" sz="1800" dirty="0"/>
          </a:p>
          <a:p>
            <a:r>
              <a:rPr lang="sv-SE" sz="1800" dirty="0"/>
              <a:t>Uppdaterad version av ISO </a:t>
            </a:r>
            <a:r>
              <a:rPr lang="en-US" sz="1800" dirty="0"/>
              <a:t>7439:2023 - Cooper-bearing contraceptive intrauterine devices </a:t>
            </a:r>
            <a:r>
              <a:rPr lang="en-US" sz="1800" dirty="0" err="1"/>
              <a:t>har</a:t>
            </a:r>
            <a:r>
              <a:rPr lang="en-US" sz="1800" dirty="0"/>
              <a:t> </a:t>
            </a:r>
            <a:r>
              <a:rPr lang="en-US" sz="1800" dirty="0" err="1"/>
              <a:t>publicerats</a:t>
            </a:r>
            <a:endParaRPr lang="en-US" sz="1800" dirty="0"/>
          </a:p>
          <a:p>
            <a:endParaRPr lang="sv-SE" sz="1800" dirty="0"/>
          </a:p>
          <a:p>
            <a:r>
              <a:rPr lang="sv-SE" sz="1800" dirty="0"/>
              <a:t>Tidigare har SS-ISO 3533:2021 Sexleksaker - Design - och säkerhetskrav för produkter i direkt kontakt med genitalier, anus eller båda publicerats, diskussioner pågår kring </a:t>
            </a:r>
            <a:r>
              <a:rPr lang="sv-SE" sz="1800" dirty="0" err="1"/>
              <a:t>ev</a:t>
            </a:r>
            <a:r>
              <a:rPr lang="sv-SE" sz="1800" dirty="0"/>
              <a:t> revision och möjliga tillämpningsområden. </a:t>
            </a: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10654757"/>
      </p:ext>
    </p:extLst>
  </p:cSld>
  <p:clrMapOvr>
    <a:masterClrMapping/>
  </p:clrMapOvr>
  <p:transition spd="med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E12D023-9734-4775-8F16-5E366D78FE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SIS/TK 620 </a:t>
            </a:r>
            <a:r>
              <a:rPr lang="sv-SE" dirty="0" err="1"/>
              <a:t>Genomik</a:t>
            </a:r>
            <a:r>
              <a:rPr lang="sv-SE" dirty="0"/>
              <a:t> och precisionsmedicin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3A93BD0-28E3-43D1-A1DF-AEDBF78C9BB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sv-SE" b="1" dirty="0"/>
              <a:t>Kommittén deltar i </a:t>
            </a:r>
            <a:r>
              <a:rPr lang="sv-SE" b="1" dirty="0" err="1"/>
              <a:t>ISO’s</a:t>
            </a:r>
            <a:r>
              <a:rPr lang="sv-SE" b="1" dirty="0"/>
              <a:t> arbete inom bioteknologi och genomisk informatik. </a:t>
            </a:r>
          </a:p>
          <a:p>
            <a:r>
              <a:rPr lang="sv-SE" b="1" dirty="0"/>
              <a:t>Detta kommer att öka förutsättningen för svenska intressenter att påverka internationella standarder vad gäller forskning, vård och industri.</a:t>
            </a:r>
          </a:p>
          <a:p>
            <a:r>
              <a:rPr lang="sv-SE" b="1" dirty="0"/>
              <a:t>Deltagare i gruppen ingår i en CEN Fokus grupp som arbetar med standardisering </a:t>
            </a:r>
            <a:r>
              <a:rPr lang="sv-SE" b="1"/>
              <a:t>inom Organ-on chip</a:t>
            </a:r>
            <a:endParaRPr lang="sv-SE" b="1" dirty="0"/>
          </a:p>
          <a:p>
            <a:endParaRPr lang="sv-SE" b="1" dirty="0"/>
          </a:p>
          <a:p>
            <a:r>
              <a:rPr lang="sv-SE" b="1" dirty="0"/>
              <a:t>Rekrytering för fler deltagare pågår, för att utöka kompetens, svensk påverkansmöjlighet och intresse.</a:t>
            </a:r>
          </a:p>
          <a:p>
            <a:endParaRPr lang="sv-SE" b="1" dirty="0"/>
          </a:p>
          <a:p>
            <a:r>
              <a:rPr lang="sv-SE" b="1" dirty="0"/>
              <a:t>TK 620 arbetar med:</a:t>
            </a:r>
          </a:p>
          <a:p>
            <a:pPr lvl="1"/>
            <a:r>
              <a:rPr lang="sv-SE" b="1" dirty="0"/>
              <a:t>ISO/TC 215/SC 1, </a:t>
            </a:r>
            <a:r>
              <a:rPr lang="sv-SE" b="1" dirty="0" err="1"/>
              <a:t>Genomics</a:t>
            </a:r>
            <a:r>
              <a:rPr lang="sv-SE" b="1" dirty="0"/>
              <a:t> </a:t>
            </a:r>
            <a:r>
              <a:rPr lang="sv-SE" b="1" dirty="0" err="1"/>
              <a:t>Informatics</a:t>
            </a:r>
            <a:endParaRPr lang="sv-SE" b="1" dirty="0"/>
          </a:p>
          <a:p>
            <a:pPr lvl="1"/>
            <a:endParaRPr lang="sv-SE" b="1" dirty="0"/>
          </a:p>
          <a:p>
            <a:pPr lvl="1"/>
            <a:r>
              <a:rPr lang="sv-SE" b="1" dirty="0"/>
              <a:t>ISO/TC 276/WG 1, </a:t>
            </a:r>
            <a:r>
              <a:rPr lang="sv-SE" b="1" dirty="0" err="1"/>
              <a:t>Terminology</a:t>
            </a:r>
            <a:endParaRPr lang="sv-SE" b="1" dirty="0"/>
          </a:p>
          <a:p>
            <a:pPr lvl="1"/>
            <a:r>
              <a:rPr lang="sv-SE" b="1" dirty="0"/>
              <a:t>ISO/TC 276/WG 3, </a:t>
            </a:r>
            <a:r>
              <a:rPr lang="sv-SE" b="1" dirty="0" err="1"/>
              <a:t>Analytical</a:t>
            </a:r>
            <a:r>
              <a:rPr lang="sv-SE" b="1" dirty="0"/>
              <a:t> </a:t>
            </a:r>
            <a:r>
              <a:rPr lang="sv-SE" b="1" dirty="0" err="1"/>
              <a:t>methods</a:t>
            </a:r>
            <a:endParaRPr lang="sv-SE" b="1" dirty="0"/>
          </a:p>
          <a:p>
            <a:pPr lvl="1"/>
            <a:r>
              <a:rPr lang="sv-SE" b="1" dirty="0"/>
              <a:t>ISO/TC 276/WG 4, </a:t>
            </a:r>
            <a:r>
              <a:rPr lang="sv-SE" b="1" dirty="0" err="1"/>
              <a:t>Bioprocessing</a:t>
            </a:r>
            <a:endParaRPr lang="sv-SE" b="1" dirty="0"/>
          </a:p>
          <a:p>
            <a:pPr lvl="1"/>
            <a:r>
              <a:rPr lang="sv-SE" b="1" dirty="0"/>
              <a:t>ISO/TC 276/WG 5, Data </a:t>
            </a:r>
            <a:r>
              <a:rPr lang="sv-SE" b="1" dirty="0" err="1"/>
              <a:t>processing</a:t>
            </a:r>
            <a:r>
              <a:rPr lang="sv-SE" b="1" dirty="0"/>
              <a:t> and integration</a:t>
            </a:r>
          </a:p>
        </p:txBody>
      </p:sp>
    </p:spTree>
    <p:extLst>
      <p:ext uri="{BB962C8B-B14F-4D97-AF65-F5344CB8AC3E}">
        <p14:creationId xmlns:p14="http://schemas.microsoft.com/office/powerpoint/2010/main" val="3343208711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E12D023-9734-4775-8F16-5E366D78FE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7159" y="368410"/>
            <a:ext cx="11092392" cy="736600"/>
          </a:xfrm>
        </p:spPr>
        <p:txBody>
          <a:bodyPr/>
          <a:lstStyle/>
          <a:p>
            <a:r>
              <a:rPr lang="sv-SE" dirty="0"/>
              <a:t>SIS/TK 108 Renhetsteknik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3A93BD0-28E3-43D1-A1DF-AEDBF78C9BB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47159" y="1475704"/>
            <a:ext cx="11091333" cy="4421716"/>
          </a:xfrm>
        </p:spPr>
        <p:txBody>
          <a:bodyPr/>
          <a:lstStyle/>
          <a:p>
            <a:r>
              <a:rPr lang="sv-SE" dirty="0">
                <a:latin typeface="+mn-lt"/>
              </a:rPr>
              <a:t>Kommittén behandlar renhet med avseende på partiklar i luft, vätskor och ytor. </a:t>
            </a:r>
          </a:p>
          <a:p>
            <a:r>
              <a:rPr lang="sv-SE" dirty="0">
                <a:latin typeface="+mn-lt"/>
              </a:rPr>
              <a:t>Renhetskrav vid tillverkning av känsliga produkter kan specificeras och kontrolleras med hjälp av de standarder som kommittén arbetar med.</a:t>
            </a:r>
          </a:p>
          <a:p>
            <a:endParaRPr lang="sv-SE" dirty="0">
              <a:latin typeface="+mn-lt"/>
            </a:endParaRPr>
          </a:p>
          <a:p>
            <a:pPr lvl="1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sv-SE" sz="1600" dirty="0">
                <a:latin typeface="+mn-lt"/>
              </a:rPr>
              <a:t>Kommittén arbetar med en revidering av SS 2680:2004 </a:t>
            </a:r>
            <a:r>
              <a:rPr lang="sv-SE" sz="1600" i="1" dirty="0">
                <a:latin typeface="+mn-lt"/>
              </a:rPr>
              <a:t>Renhetskontrollerad industrimiljö</a:t>
            </a:r>
            <a:r>
              <a:rPr lang="sv-SE" sz="1600" dirty="0">
                <a:latin typeface="+mn-lt"/>
              </a:rPr>
              <a:t>.</a:t>
            </a:r>
          </a:p>
          <a:p>
            <a:pPr lvl="1">
              <a:lnSpc>
                <a:spcPts val="1800"/>
              </a:lnSpc>
              <a:buFont typeface="Arial" panose="020B0604020202020204" pitchFamily="34" charset="0"/>
              <a:buChar char="•"/>
            </a:pPr>
            <a:endParaRPr lang="sv-SE" sz="1600" dirty="0">
              <a:latin typeface="+mn-lt"/>
            </a:endParaRPr>
          </a:p>
          <a:p>
            <a:pPr lvl="1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sv-SE" sz="1600" dirty="0">
                <a:latin typeface="+mn-lt"/>
              </a:rPr>
              <a:t>Kommittén deltar i arbetet med revideringen av SIS-TS 39 </a:t>
            </a:r>
            <a:r>
              <a:rPr lang="sv-SE" sz="1600" i="1" dirty="0">
                <a:latin typeface="+mn-lt"/>
              </a:rPr>
              <a:t>Förebyggande av smitta – Vägledning och grundläggande krav</a:t>
            </a:r>
            <a:r>
              <a:rPr lang="sv-SE" sz="1600" dirty="0">
                <a:latin typeface="+mn-lt"/>
              </a:rPr>
              <a:t>.</a:t>
            </a:r>
          </a:p>
          <a:p>
            <a:pPr lvl="1">
              <a:lnSpc>
                <a:spcPts val="1800"/>
              </a:lnSpc>
              <a:buFont typeface="Arial" panose="020B0604020202020204" pitchFamily="34" charset="0"/>
              <a:buChar char="•"/>
            </a:pPr>
            <a:endParaRPr lang="sv-SE" sz="1600" dirty="0">
              <a:latin typeface="+mn-lt"/>
            </a:endParaRPr>
          </a:p>
          <a:p>
            <a:pPr lvl="1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sv-SE" sz="1600" dirty="0">
                <a:latin typeface="+mn-lt"/>
              </a:rPr>
              <a:t>Kommande arbete är en revidering av SS 2687 </a:t>
            </a:r>
            <a:r>
              <a:rPr lang="sv-SE" sz="1600" i="1" dirty="0">
                <a:latin typeface="+mn-lt"/>
              </a:rPr>
              <a:t>Ytors renhet i system</a:t>
            </a:r>
            <a:r>
              <a:rPr lang="sv-SE" sz="1600" dirty="0">
                <a:latin typeface="+mn-lt"/>
              </a:rPr>
              <a:t>.</a:t>
            </a:r>
          </a:p>
          <a:p>
            <a:endParaRPr lang="sv-SE" dirty="0">
              <a:latin typeface="+mn-lt"/>
            </a:endParaRPr>
          </a:p>
          <a:p>
            <a:r>
              <a:rPr lang="sv-SE" sz="1600" dirty="0">
                <a:latin typeface="+mn-lt"/>
              </a:rPr>
              <a:t>Deltagarna bevakar aktivt pågående internationella arbeten inom: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>
                <a:latin typeface="+mn-lt"/>
              </a:rPr>
              <a:t>ISO/TC 22/WG 17 Road vehicles – Cleanliness of components (vilande)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>
                <a:latin typeface="+mn-lt"/>
              </a:rPr>
              <a:t>ISO/TC 209 Cleanrooms and associated controlled environments</a:t>
            </a:r>
          </a:p>
          <a:p>
            <a:pPr marL="0" lvl="2" indent="0">
              <a:spcAft>
                <a:spcPts val="0"/>
              </a:spcAft>
              <a:buSzPct val="60000"/>
              <a:buNone/>
            </a:pPr>
            <a:r>
              <a:rPr lang="en-US" sz="1600" dirty="0">
                <a:latin typeface="+mn-lt"/>
                <a:cs typeface="Gill Sans" panose="020B0502020104020203" pitchFamily="34" charset="-79"/>
              </a:rPr>
              <a:t>	- WG 4 Design and construction</a:t>
            </a:r>
          </a:p>
          <a:p>
            <a:pPr marL="0" lvl="2" indent="0">
              <a:spcAft>
                <a:spcPts val="0"/>
              </a:spcAft>
              <a:buSzPct val="60000"/>
              <a:buNone/>
            </a:pPr>
            <a:r>
              <a:rPr lang="en-US" sz="1600" dirty="0">
                <a:latin typeface="+mn-lt"/>
                <a:cs typeface="Gill Sans" panose="020B0502020104020203" pitchFamily="34" charset="-79"/>
              </a:rPr>
              <a:t>	- WG 11 Assessment of suitability of equipment and materials for cleanrooms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>
                <a:latin typeface="+mn-lt"/>
              </a:rPr>
              <a:t>ISO/TC 131/SC 6 Contamination  control</a:t>
            </a:r>
          </a:p>
          <a:p>
            <a:pPr marL="0" lvl="1" indent="0">
              <a:buNone/>
            </a:pPr>
            <a:r>
              <a:rPr lang="en-US" sz="1600" dirty="0">
                <a:latin typeface="+mn-lt"/>
              </a:rPr>
              <a:t>	- WG 2 Hydraulic filter evaluation, cleanliness methods, and contamination analysis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>
                <a:latin typeface="+mn-lt"/>
              </a:rPr>
              <a:t>CEN/TC 243 Cleanroom technology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>
                <a:latin typeface="+mn-lt"/>
              </a:rPr>
              <a:t>CEN/TC 332/WG 8 Safety cabinets and isolators  </a:t>
            </a:r>
            <a:endParaRPr lang="sv-SE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06508445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E12D023-9734-4775-8F16-5E366D78FE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7159" y="342905"/>
            <a:ext cx="11092392" cy="736600"/>
          </a:xfrm>
        </p:spPr>
        <p:txBody>
          <a:bodyPr/>
          <a:lstStyle/>
          <a:p>
            <a:r>
              <a:rPr lang="sv-SE" sz="3500" dirty="0"/>
              <a:t>SIS/TK 329 Anestesi- och respirationsutrustning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3A93BD0-28E3-43D1-A1DF-AEDBF78C9BB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47159" y="1839042"/>
            <a:ext cx="11091333" cy="4421716"/>
          </a:xfrm>
        </p:spPr>
        <p:txBody>
          <a:bodyPr/>
          <a:lstStyle/>
          <a:p>
            <a:r>
              <a:rPr lang="sv-SE" sz="2000" b="1" dirty="0">
                <a:latin typeface="+mn-lt"/>
              </a:rPr>
              <a:t>Rune Jönsson är ny ordförande för SIS/TK 329.</a:t>
            </a:r>
          </a:p>
          <a:p>
            <a:endParaRPr lang="sv-SE" sz="2000" b="1" dirty="0">
              <a:latin typeface="+mn-lt"/>
            </a:endParaRPr>
          </a:p>
          <a:p>
            <a:r>
              <a:rPr lang="sv-SE" sz="2000" b="1" dirty="0">
                <a:latin typeface="+mn-lt"/>
              </a:rPr>
              <a:t>Revideringsarbetet av handboken SIS HB 370-4 </a:t>
            </a:r>
            <a:r>
              <a:rPr lang="sv-SE" sz="2000" b="1" i="1" dirty="0">
                <a:latin typeface="+mn-lt"/>
              </a:rPr>
              <a:t>Säkerhetsnorm för medicinska gasanläggningar</a:t>
            </a:r>
            <a:r>
              <a:rPr lang="sv-SE" sz="2000" b="1" dirty="0">
                <a:latin typeface="+mn-lt"/>
              </a:rPr>
              <a:t> är klart. Handboken kommer att publiceras när layouten är godkänd. Handboken inkluderar en översättning av ISO 7396-1 och inkluderar information om MDR.</a:t>
            </a:r>
          </a:p>
          <a:p>
            <a:endParaRPr lang="sv-SE" sz="2000" dirty="0">
              <a:latin typeface="+mn-lt"/>
            </a:endParaRPr>
          </a:p>
          <a:p>
            <a:r>
              <a:rPr lang="sv-SE" sz="2000" dirty="0">
                <a:latin typeface="+mn-lt"/>
              </a:rPr>
              <a:t>Deltagare deltar aktivt i arbete med revidering av ISO 7396-1 </a:t>
            </a:r>
            <a:r>
              <a:rPr lang="en-US" sz="2000" i="1" dirty="0">
                <a:latin typeface="+mn-lt"/>
              </a:rPr>
              <a:t>Medical gas pipeline systems Part 1: Pipeline systems for compressed medical gases and vacuum,</a:t>
            </a:r>
            <a:r>
              <a:rPr lang="sv-SE" sz="2000" i="1" dirty="0">
                <a:latin typeface="+mn-lt"/>
              </a:rPr>
              <a:t> </a:t>
            </a:r>
            <a:r>
              <a:rPr lang="sv-SE" sz="2000" dirty="0">
                <a:latin typeface="+mn-lt"/>
              </a:rPr>
              <a:t>som används som underlag för SIS HB 370.</a:t>
            </a:r>
            <a:br>
              <a:rPr lang="sv-SE" sz="2000" dirty="0">
                <a:latin typeface="+mn-lt"/>
              </a:rPr>
            </a:br>
            <a:r>
              <a:rPr lang="sv-SE" sz="2000" dirty="0">
                <a:latin typeface="+mn-lt"/>
              </a:rPr>
              <a:t> </a:t>
            </a:r>
          </a:p>
          <a:p>
            <a:r>
              <a:rPr lang="sv-SE" sz="2000" dirty="0">
                <a:latin typeface="+mn-lt"/>
              </a:rPr>
              <a:t>Kommittén kommer att påbörja revideringsarbete för SS 875 2430 </a:t>
            </a:r>
            <a:r>
              <a:rPr lang="sv-SE" sz="2000" i="1" dirty="0">
                <a:latin typeface="+mn-lt"/>
              </a:rPr>
              <a:t>Medicinska gassystem – Kopplingar för medicinska gaser. </a:t>
            </a:r>
            <a:r>
              <a:rPr lang="sv-SE" sz="2000" dirty="0">
                <a:latin typeface="+mn-lt"/>
              </a:rPr>
              <a:t> </a:t>
            </a:r>
          </a:p>
          <a:p>
            <a:endParaRPr lang="sv-SE" sz="2000" dirty="0"/>
          </a:p>
          <a:p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604738951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E12D023-9734-4775-8F16-5E366D78FE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400" dirty="0"/>
              <a:t>SIS/TK 330 Förbrukningsmaterial inom sjukvården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3A93BD0-28E3-43D1-A1DF-AEDBF78C9BB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47159" y="1597979"/>
            <a:ext cx="11092392" cy="4669656"/>
          </a:xfrm>
        </p:spPr>
        <p:txBody>
          <a:bodyPr/>
          <a:lstStyle/>
          <a:p>
            <a:pPr algn="just"/>
            <a:r>
              <a:rPr lang="sv-SE" sz="2000" dirty="0">
                <a:latin typeface="Calibri (Bdoy)"/>
              </a:rPr>
              <a:t>Kommittén arbetar för att påverka utformning, säkerhet och användarvänlighet kring förbrukningsmaterial inom sjukvården bl.a. genom att delta i arbete med att ta fram produktstandarder för förbrukningsartiklar; exempelvis medicinska handskar, förband, skydd mot stick- och skärskador, kopplingar och katetrar, injektions- och transfusionsmaterial. </a:t>
            </a:r>
          </a:p>
          <a:p>
            <a:endParaRPr lang="sv-SE" sz="2000" dirty="0">
              <a:latin typeface="Calibri (Bdoy)"/>
            </a:endParaRPr>
          </a:p>
          <a:p>
            <a:pPr algn="just"/>
            <a:r>
              <a:rPr lang="sv-SE" sz="2000" b="1" dirty="0">
                <a:latin typeface="Calibri (Bdoy)"/>
              </a:rPr>
              <a:t>Pågår just nu:</a:t>
            </a:r>
            <a:endParaRPr lang="sv-SE" sz="2000" dirty="0">
              <a:latin typeface="Calibri (Bdoy)"/>
            </a:endParaRPr>
          </a:p>
          <a:p>
            <a:pPr lvl="1" algn="just"/>
            <a:r>
              <a:rPr lang="sv-SE" sz="2000" i="1" dirty="0">
                <a:latin typeface="Calibri (Bdoy)"/>
              </a:rPr>
              <a:t>Medicinska handskar </a:t>
            </a:r>
            <a:r>
              <a:rPr lang="sv-SE" sz="2000" dirty="0">
                <a:latin typeface="Calibri (Bdoy)"/>
              </a:rPr>
              <a:t>– revidering av delar i EN 455-serien om </a:t>
            </a:r>
            <a:r>
              <a:rPr lang="sv-SE" sz="2000" i="1" dirty="0">
                <a:latin typeface="Calibri (Bdoy)"/>
              </a:rPr>
              <a:t>Krav och provningsmetoder för biologisk utvärdering </a:t>
            </a:r>
            <a:r>
              <a:rPr lang="sv-SE" sz="2000" dirty="0">
                <a:latin typeface="Calibri (Bdoy)"/>
              </a:rPr>
              <a:t>(del 3) och </a:t>
            </a:r>
            <a:r>
              <a:rPr lang="en-US" sz="2000" b="0" i="1" dirty="0">
                <a:solidFill>
                  <a:srgbClr val="000000"/>
                </a:solidFill>
                <a:effectLst/>
                <a:latin typeface="Calibri (Bdoy)"/>
              </a:rPr>
              <a:t>Extractable chemical residues 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alibri (Bdoy)"/>
              </a:rPr>
              <a:t>(del 5)</a:t>
            </a:r>
            <a:endParaRPr lang="sv-SE" sz="2000" i="1" dirty="0">
              <a:latin typeface="Calibri (Bdoy)"/>
            </a:endParaRPr>
          </a:p>
          <a:p>
            <a:pPr lvl="1" algn="just"/>
            <a:r>
              <a:rPr lang="sv-SE" sz="2000" dirty="0">
                <a:latin typeface="Calibri (Bdoy)"/>
              </a:rPr>
              <a:t>Snart publicering av två standarder om förband: EN 13726 </a:t>
            </a:r>
            <a:r>
              <a:rPr lang="en-US" sz="2000" i="1" dirty="0">
                <a:latin typeface="Calibri (Bdoy)"/>
              </a:rPr>
              <a:t>Test methods for wound dressings - Aspects of absorbency and moisture </a:t>
            </a:r>
            <a:r>
              <a:rPr lang="en-US" sz="2000" i="1" dirty="0" err="1">
                <a:latin typeface="Calibri (Bdoy)"/>
              </a:rPr>
              <a:t>vapour</a:t>
            </a:r>
            <a:r>
              <a:rPr lang="en-US" sz="2000" i="1" dirty="0">
                <a:latin typeface="Calibri (Bdoy)"/>
              </a:rPr>
              <a:t> transmission, waterproofness and conformability </a:t>
            </a:r>
            <a:r>
              <a:rPr lang="sv-SE" sz="2000" dirty="0">
                <a:latin typeface="Calibri (Bdoy)"/>
              </a:rPr>
              <a:t>och EN 17854 </a:t>
            </a:r>
            <a:r>
              <a:rPr lang="sv-SE" sz="2000" i="1" dirty="0">
                <a:latin typeface="Calibri (Bdoy)"/>
              </a:rPr>
              <a:t>Antimikrobiella förband - Krav och testmetoder </a:t>
            </a:r>
            <a:endParaRPr lang="sv-SE" sz="2000" dirty="0">
              <a:latin typeface="Calibri (Bdoy)"/>
            </a:endParaRPr>
          </a:p>
          <a:p>
            <a:pPr lvl="1" algn="just"/>
            <a:r>
              <a:rPr lang="sv-SE" sz="2000" i="1" dirty="0">
                <a:latin typeface="Calibri (Bdoy)"/>
              </a:rPr>
              <a:t>Sterila intravaskulära katetrar för engångsbruk </a:t>
            </a:r>
            <a:r>
              <a:rPr lang="sv-SE" sz="2000" dirty="0">
                <a:latin typeface="Calibri (Bdoy)"/>
              </a:rPr>
              <a:t>– revision av delar i EN ISO 10555 standardserien som handlar om generella krav (del 1) och </a:t>
            </a:r>
            <a:r>
              <a:rPr lang="sv-SE" sz="2000" dirty="0">
                <a:solidFill>
                  <a:srgbClr val="212529"/>
                </a:solidFill>
                <a:latin typeface="Calibri (Bdoy)"/>
              </a:rPr>
              <a:t>b</a:t>
            </a:r>
            <a:r>
              <a:rPr lang="sv-SE" sz="2000" b="0" i="0" dirty="0">
                <a:solidFill>
                  <a:srgbClr val="212529"/>
                </a:solidFill>
                <a:effectLst/>
                <a:latin typeface="Calibri (Bdoy)"/>
              </a:rPr>
              <a:t>allongdilatationskatetrar </a:t>
            </a:r>
            <a:r>
              <a:rPr lang="sv-SE" sz="2000" dirty="0">
                <a:latin typeface="Calibri (Bdoy)"/>
              </a:rPr>
              <a:t>(del 4)</a:t>
            </a:r>
          </a:p>
          <a:p>
            <a:pPr lvl="1" algn="just"/>
            <a:r>
              <a:rPr lang="sv-SE" sz="2000" dirty="0">
                <a:latin typeface="+mn-lt"/>
              </a:rPr>
              <a:t>Revision av del 1 i EN ISO 80369 serien, </a:t>
            </a:r>
            <a:r>
              <a:rPr lang="sv-SE" sz="2000" i="1" dirty="0">
                <a:latin typeface="+mn-lt"/>
              </a:rPr>
              <a:t>Allmänna krav för finkalibriga kopplingar för vätskor och gaser inom hälso-och sjukvård, </a:t>
            </a:r>
            <a:r>
              <a:rPr lang="sv-SE" sz="2000" dirty="0">
                <a:latin typeface="+mn-lt"/>
              </a:rPr>
              <a:t>samt del 6 </a:t>
            </a:r>
            <a:r>
              <a:rPr lang="sv-SE" sz="2000" dirty="0">
                <a:solidFill>
                  <a:srgbClr val="212529"/>
                </a:solidFill>
                <a:latin typeface="LL Akkurat"/>
              </a:rPr>
              <a:t>om k</a:t>
            </a:r>
            <a:r>
              <a:rPr lang="sv-SE" sz="2000" b="0" i="0" dirty="0">
                <a:solidFill>
                  <a:srgbClr val="212529"/>
                </a:solidFill>
                <a:effectLst/>
                <a:latin typeface="LL Akkurat"/>
              </a:rPr>
              <a:t>opplingar för neuralt bruk</a:t>
            </a:r>
          </a:p>
        </p:txBody>
      </p:sp>
    </p:spTree>
    <p:extLst>
      <p:ext uri="{BB962C8B-B14F-4D97-AF65-F5344CB8AC3E}">
        <p14:creationId xmlns:p14="http://schemas.microsoft.com/office/powerpoint/2010/main" val="1022128629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E12D023-9734-4775-8F16-5E366D78FE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SIS/TK 331 Medicinsk diagnostik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3A93BD0-28E3-43D1-A1DF-AEDBF78C9BB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sv-SE" sz="1800" dirty="0">
                <a:latin typeface="+mn-lt"/>
              </a:rPr>
              <a:t>Den tekniska kommittén för laboratoriemedicin har bytt namn till medicinsk diagnostik och i samband med det har en ny arbetsgrupp för medicinsk bildbehandling skapats. Den gruppen deltar i ett CEN arbete kring </a:t>
            </a:r>
            <a:r>
              <a:rPr lang="sv-SE" b="0" i="0" dirty="0">
                <a:solidFill>
                  <a:srgbClr val="212529"/>
                </a:solidFill>
                <a:effectLst/>
                <a:latin typeface="LL Akkurat"/>
              </a:rPr>
              <a:t>standardisering för kvalitet i medicinsk bildbehandling längs patientens väg, vi söker fler deltagare för det arbetet.</a:t>
            </a:r>
            <a:endParaRPr lang="sv-SE" sz="1800" dirty="0">
              <a:latin typeface="+mn-lt"/>
            </a:endParaRPr>
          </a:p>
          <a:p>
            <a:br>
              <a:rPr lang="sv-SE" sz="1800" dirty="0">
                <a:latin typeface="+mn-lt"/>
              </a:rPr>
            </a:br>
            <a:r>
              <a:rPr lang="sv-SE" sz="1800" dirty="0">
                <a:latin typeface="+mn-lt"/>
              </a:rPr>
              <a:t>Arbetet inom kommittén syftar till att öka patientsäkerheten genom att utveckla standarder som gör diagnoser och </a:t>
            </a:r>
            <a:br>
              <a:rPr lang="sv-SE" sz="1800" dirty="0">
                <a:latin typeface="+mn-lt"/>
              </a:rPr>
            </a:br>
            <a:r>
              <a:rPr lang="sv-SE" sz="1800" dirty="0">
                <a:latin typeface="+mn-lt"/>
              </a:rPr>
              <a:t>analyser mer tillförlitliga. </a:t>
            </a:r>
          </a:p>
          <a:p>
            <a:r>
              <a:rPr lang="sv-SE" sz="1800" dirty="0">
                <a:latin typeface="+mn-lt"/>
              </a:rPr>
              <a:t>Europeiska standarder (EN) är en förutsättning för att som tillverkare kunna uppfylla IVDR 2017/745. En viktig frågeställning är kring </a:t>
            </a:r>
            <a:r>
              <a:rPr lang="sv-SE" sz="1800" dirty="0" err="1">
                <a:latin typeface="+mn-lt"/>
              </a:rPr>
              <a:t>sk</a:t>
            </a:r>
            <a:r>
              <a:rPr lang="sv-SE" sz="1800" dirty="0">
                <a:latin typeface="+mn-lt"/>
              </a:rPr>
              <a:t> in-house metoder, där det skapats ett internationellt arbete kring ett stödjande dokument</a:t>
            </a:r>
          </a:p>
          <a:p>
            <a:endParaRPr lang="sv-SE" sz="1800" dirty="0">
              <a:latin typeface="+mn-lt"/>
            </a:endParaRPr>
          </a:p>
          <a:p>
            <a:r>
              <a:rPr lang="sv-SE" sz="1800" dirty="0">
                <a:latin typeface="+mn-lt"/>
              </a:rPr>
              <a:t>Bioteknologi SIS-TK 331/AG5 , via ISO/TC 276 </a:t>
            </a:r>
            <a:r>
              <a:rPr lang="sv-SE" sz="1800" dirty="0" err="1">
                <a:latin typeface="+mn-lt"/>
              </a:rPr>
              <a:t>Biotechnology</a:t>
            </a:r>
            <a:r>
              <a:rPr lang="sv-SE" sz="1800" dirty="0">
                <a:latin typeface="+mn-lt"/>
              </a:rPr>
              <a:t> ingår i tekniska kommittén och är aktiva i arbetsgruppen som arbetar med biobanksverksamhet. </a:t>
            </a:r>
          </a:p>
          <a:p>
            <a:endParaRPr lang="sv-SE" sz="1800" dirty="0">
              <a:latin typeface="+mn-lt"/>
            </a:endParaRPr>
          </a:p>
          <a:p>
            <a:r>
              <a:rPr lang="sv-SE" sz="1800" dirty="0">
                <a:latin typeface="+mn-lt"/>
              </a:rPr>
              <a:t>Den reviderade och nyöversatta SS-EN ISO 15189:2022 har </a:t>
            </a:r>
            <a:r>
              <a:rPr lang="sv-SE" dirty="0">
                <a:latin typeface="+mn-lt"/>
              </a:rPr>
              <a:t>p</a:t>
            </a:r>
            <a:r>
              <a:rPr lang="sv-SE" sz="1800" dirty="0">
                <a:latin typeface="+mn-lt"/>
              </a:rPr>
              <a:t>ublicerats</a:t>
            </a:r>
          </a:p>
          <a:p>
            <a:endParaRPr lang="sv-SE" sz="1800" dirty="0">
              <a:latin typeface="+mn-lt"/>
            </a:endParaRP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20101833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E12D023-9734-4775-8F16-5E366D78FE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7159" y="217020"/>
            <a:ext cx="11092392" cy="736600"/>
          </a:xfrm>
        </p:spPr>
        <p:txBody>
          <a:bodyPr/>
          <a:lstStyle/>
          <a:p>
            <a:r>
              <a:rPr lang="sv-SE" dirty="0"/>
              <a:t>SIS/TK 333 Operationstextilier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3A93BD0-28E3-43D1-A1DF-AEDBF78C9BB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47159" y="1292734"/>
            <a:ext cx="11091333" cy="4747622"/>
          </a:xfrm>
        </p:spPr>
        <p:txBody>
          <a:bodyPr/>
          <a:lstStyle/>
          <a:p>
            <a:pPr marL="0" lvl="1" indent="0">
              <a:buNone/>
            </a:pPr>
            <a:r>
              <a:rPr lang="sv-SE" dirty="0">
                <a:latin typeface="+mn-lt"/>
              </a:rPr>
              <a:t>Kommitténs arbete skapar förutsättningar för en säker sjukvård genom att arbeta fram standarder </a:t>
            </a:r>
            <a:br>
              <a:rPr lang="sv-SE" dirty="0">
                <a:latin typeface="+mn-lt"/>
              </a:rPr>
            </a:br>
            <a:r>
              <a:rPr lang="sv-SE" dirty="0">
                <a:latin typeface="+mn-lt"/>
              </a:rPr>
              <a:t>för operationstextilier som effektivt förhindrar smitta. Standarder som definierar krav och testmetoder för </a:t>
            </a:r>
            <a:r>
              <a:rPr lang="sv-SE" dirty="0" err="1">
                <a:latin typeface="+mn-lt"/>
              </a:rPr>
              <a:t>operationsmunskydd</a:t>
            </a:r>
            <a:r>
              <a:rPr lang="sv-SE" dirty="0">
                <a:latin typeface="+mn-lt"/>
              </a:rPr>
              <a:t>, operationskläder och draperingsmaterial ingår i kommitténs arbetsområde. </a:t>
            </a:r>
          </a:p>
          <a:p>
            <a:pPr marL="0" lvl="1" indent="0">
              <a:buNone/>
            </a:pPr>
            <a:endParaRPr lang="sv-SE" dirty="0">
              <a:latin typeface="+mn-lt"/>
            </a:endParaRPr>
          </a:p>
          <a:p>
            <a:pPr marL="0" lvl="1" indent="0">
              <a:buNone/>
            </a:pPr>
            <a:r>
              <a:rPr lang="sv-SE" dirty="0">
                <a:latin typeface="+mn-lt"/>
              </a:rPr>
              <a:t>Kommittén har deltagit i arbetet med att ta fram den tekniska specifikationen SIS/TS 137 </a:t>
            </a:r>
            <a:r>
              <a:rPr lang="sv-SE" i="1" dirty="0">
                <a:solidFill>
                  <a:srgbClr val="212529"/>
                </a:solidFill>
                <a:effectLst/>
                <a:latin typeface="+mn-lt"/>
              </a:rPr>
              <a:t>Sjukvårdstextilier - Vägledning till SS-EN 13795 gällande operationsrock, draperingsmaterial och specialarbetsdräkt i flergångsutförande, </a:t>
            </a:r>
            <a:r>
              <a:rPr lang="sv-SE" dirty="0">
                <a:solidFill>
                  <a:srgbClr val="212529"/>
                </a:solidFill>
                <a:effectLst/>
                <a:latin typeface="+mn-lt"/>
              </a:rPr>
              <a:t>som publicerades i maj 2023.</a:t>
            </a:r>
          </a:p>
          <a:p>
            <a:pPr marL="0" lvl="1" indent="0">
              <a:buNone/>
            </a:pPr>
            <a:endParaRPr lang="sv-SE" dirty="0">
              <a:solidFill>
                <a:srgbClr val="212529"/>
              </a:solidFill>
              <a:effectLst/>
              <a:latin typeface="+mn-lt"/>
            </a:endParaRPr>
          </a:p>
          <a:p>
            <a:pPr marL="0" lvl="1" indent="0">
              <a:buNone/>
            </a:pPr>
            <a:r>
              <a:rPr lang="sv-SE" dirty="0">
                <a:solidFill>
                  <a:srgbClr val="212529"/>
                </a:solidFill>
                <a:latin typeface="+mn-lt"/>
              </a:rPr>
              <a:t>Pågående arbeten:</a:t>
            </a:r>
            <a:endParaRPr lang="sv-SE" dirty="0">
              <a:solidFill>
                <a:srgbClr val="212529"/>
              </a:solidFill>
              <a:effectLst/>
              <a:latin typeface="+mn-lt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212529"/>
                </a:solidFill>
                <a:latin typeface="+mn-lt"/>
              </a:rPr>
              <a:t>Revidering av EN 13795, del 1 &amp; 2, </a:t>
            </a:r>
            <a:r>
              <a:rPr lang="sv-SE" i="1" dirty="0">
                <a:solidFill>
                  <a:srgbClr val="212529"/>
                </a:solidFill>
                <a:effectLst/>
                <a:latin typeface="+mn-lt"/>
              </a:rPr>
              <a:t>Operationskläder och draperingsmaterial - Krav och provningsmetoder</a:t>
            </a:r>
            <a:r>
              <a:rPr lang="sv-SE" i="0" dirty="0">
                <a:solidFill>
                  <a:srgbClr val="212529"/>
                </a:solidFill>
                <a:effectLst/>
                <a:latin typeface="+mn-lt"/>
              </a:rPr>
              <a:t>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212529"/>
                </a:solidFill>
                <a:latin typeface="+mn-lt"/>
              </a:rPr>
              <a:t>Revidering av SIS-TS 39 </a:t>
            </a:r>
            <a:r>
              <a:rPr lang="sv-SE" i="1" dirty="0">
                <a:latin typeface="+mn-lt"/>
              </a:rPr>
              <a:t>Förebyggande av smitta – Vägledning och grundläggande krav.</a:t>
            </a:r>
            <a:endParaRPr lang="sv-SE" i="0" dirty="0">
              <a:solidFill>
                <a:srgbClr val="212529"/>
              </a:solidFill>
              <a:effectLst/>
              <a:latin typeface="+mn-lt"/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sv-SE" dirty="0">
              <a:solidFill>
                <a:srgbClr val="212529"/>
              </a:solidFill>
              <a:effectLst/>
              <a:latin typeface="+mn-lt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sv-SE" dirty="0">
                <a:latin typeface="+mn-lt"/>
              </a:rPr>
              <a:t>Kommittén bevakar och deltar aktivt det internationella arbetet i:</a:t>
            </a:r>
          </a:p>
          <a:p>
            <a:pPr marL="48600" indent="0">
              <a:buNone/>
            </a:pPr>
            <a:r>
              <a:rPr lang="sv-SE" dirty="0">
                <a:latin typeface="+mn-lt"/>
              </a:rPr>
              <a:t>	- </a:t>
            </a:r>
            <a:r>
              <a:rPr lang="en-US" dirty="0">
                <a:latin typeface="+mn-lt"/>
              </a:rPr>
              <a:t>CEN/TC 205/WG 14 Surgical clothing and drapes</a:t>
            </a:r>
          </a:p>
          <a:p>
            <a:pPr marL="48600" indent="0">
              <a:buNone/>
            </a:pPr>
            <a:r>
              <a:rPr lang="en-US" dirty="0">
                <a:latin typeface="+mn-lt"/>
              </a:rPr>
              <a:t>	- CEN/TC 205/WG 17 </a:t>
            </a:r>
            <a:r>
              <a:rPr lang="sv-SE" dirty="0">
                <a:latin typeface="+mn-lt"/>
              </a:rPr>
              <a:t>Infection protection masks</a:t>
            </a:r>
            <a:endParaRPr lang="en-US" dirty="0">
              <a:latin typeface="+mn-lt"/>
            </a:endParaRPr>
          </a:p>
          <a:p>
            <a:pPr marL="48600" indent="0">
              <a:buNone/>
            </a:pPr>
            <a:r>
              <a:rPr lang="en-US" dirty="0">
                <a:latin typeface="+mn-lt"/>
              </a:rPr>
              <a:t>	- ISO/TC 94/SC 13/WG 6 Protective clothing against hazardous biological agents  </a:t>
            </a:r>
            <a:endParaRPr lang="sv-SE" dirty="0">
              <a:latin typeface="+mn-lt"/>
            </a:endParaRP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823096"/>
      </p:ext>
    </p:ext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E12D023-9734-4775-8F16-5E366D78FE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SIS/TK 334 Hälso- och sjukvårdsinformatik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3A93BD0-28E3-43D1-A1DF-AEDBF78C9BB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83873" y="1590261"/>
            <a:ext cx="11091333" cy="4815832"/>
          </a:xfrm>
        </p:spPr>
        <p:txBody>
          <a:bodyPr/>
          <a:lstStyle/>
          <a:p>
            <a:r>
              <a:rPr lang="sv-SE" sz="1800" dirty="0">
                <a:latin typeface="+mn-lt"/>
              </a:rPr>
              <a:t>Informatikstandarderna ska skapa förutsättningar för att minska problem med överföring av information mellan olika vård- och omsorgsgivare och mellan olika IT-system och överföringar av olika diagnostiska resultat. </a:t>
            </a:r>
            <a:br>
              <a:rPr lang="sv-SE" sz="1800" dirty="0">
                <a:latin typeface="+mn-lt"/>
              </a:rPr>
            </a:br>
            <a:r>
              <a:rPr lang="sv-SE" sz="1800" dirty="0">
                <a:latin typeface="+mn-lt"/>
              </a:rPr>
              <a:t>Nya områden så som genetisk information från grundforskning till klinisk verksamhet utvecklas också. </a:t>
            </a:r>
          </a:p>
          <a:p>
            <a:endParaRPr lang="sv-SE" sz="1800" dirty="0">
              <a:latin typeface="+mn-lt"/>
            </a:endParaRPr>
          </a:p>
          <a:p>
            <a:r>
              <a:rPr lang="sv-SE" sz="1800" dirty="0">
                <a:latin typeface="+mn-lt"/>
              </a:rPr>
              <a:t>Vi har och </a:t>
            </a:r>
            <a:r>
              <a:rPr lang="sv-SE" sz="1800" dirty="0" err="1">
                <a:latin typeface="+mn-lt"/>
              </a:rPr>
              <a:t>convenerskapet</a:t>
            </a:r>
            <a:r>
              <a:rPr lang="sv-SE" sz="1800" dirty="0">
                <a:latin typeface="+mn-lt"/>
              </a:rPr>
              <a:t> i TC 215 WG 1, där flera arbeten leds av svenska deltagare.</a:t>
            </a:r>
          </a:p>
          <a:p>
            <a:endParaRPr lang="sv-SE" sz="1800" dirty="0">
              <a:latin typeface="+mn-lt"/>
            </a:endParaRPr>
          </a:p>
          <a:p>
            <a:r>
              <a:rPr lang="sv-SE" sz="1800" dirty="0">
                <a:latin typeface="+mn-lt"/>
              </a:rPr>
              <a:t>Projektledning och ordförande jobbar utåtriktat med kontakter hos myndigheter och SKR.</a:t>
            </a:r>
          </a:p>
          <a:p>
            <a:r>
              <a:rPr lang="sv-SE" sz="1800" dirty="0">
                <a:latin typeface="+mn-lt"/>
              </a:rPr>
              <a:t>TK 334 hade  två sessioner på Vitalis 2023, en om nordiskt samarbete inom standardisering och ett om </a:t>
            </a:r>
            <a:r>
              <a:rPr lang="sv-SE" sz="1800" dirty="0" err="1">
                <a:latin typeface="+mn-lt"/>
              </a:rPr>
              <a:t>hälsoappar</a:t>
            </a:r>
            <a:r>
              <a:rPr lang="sv-SE" sz="1800" dirty="0">
                <a:latin typeface="+mn-lt"/>
              </a:rPr>
              <a:t> i samarbete med EHM.</a:t>
            </a:r>
          </a:p>
          <a:p>
            <a:r>
              <a:rPr lang="sv-SE" sz="1800" dirty="0">
                <a:latin typeface="+mn-lt"/>
              </a:rPr>
              <a:t>TK 334 AG 8 och andra deltagare i TK 334 har börjat planera för ett projekt kring utvärdering av </a:t>
            </a:r>
            <a:r>
              <a:rPr lang="sv-SE" sz="1800" dirty="0" err="1">
                <a:latin typeface="+mn-lt"/>
              </a:rPr>
              <a:t>hälsoappar</a:t>
            </a:r>
            <a:r>
              <a:rPr lang="sv-SE" sz="1800" dirty="0">
                <a:latin typeface="+mn-lt"/>
              </a:rPr>
              <a:t> tillsammans med SLS, </a:t>
            </a:r>
            <a:r>
              <a:rPr lang="sv-SE" sz="1800" dirty="0" err="1">
                <a:latin typeface="+mn-lt"/>
              </a:rPr>
              <a:t>Equalis</a:t>
            </a:r>
            <a:r>
              <a:rPr lang="sv-SE" sz="1800" dirty="0">
                <a:latin typeface="+mn-lt"/>
              </a:rPr>
              <a:t>, EHM, LV och KI</a:t>
            </a:r>
          </a:p>
          <a:p>
            <a:r>
              <a:rPr lang="sv-SE" sz="1800" dirty="0">
                <a:latin typeface="+mn-lt"/>
              </a:rPr>
              <a:t>TK 334 AG 9 har publicerat ett dokument för digital spårbarhet av implantat i vårdprocesser</a:t>
            </a:r>
            <a:r>
              <a:rPr lang="sv-SE" dirty="0">
                <a:latin typeface="+mn-lt"/>
              </a:rPr>
              <a:t>, man har även haft möten om det med användare och ett med myndigheter för nationell implementering</a:t>
            </a:r>
          </a:p>
          <a:p>
            <a:r>
              <a:rPr lang="sv-SE" sz="1800" dirty="0">
                <a:latin typeface="+mn-lt"/>
              </a:rPr>
              <a:t>Ett samarbete med </a:t>
            </a:r>
            <a:r>
              <a:rPr lang="sv-SE" sz="1800" dirty="0" err="1">
                <a:latin typeface="+mn-lt"/>
              </a:rPr>
              <a:t>systerTKn</a:t>
            </a:r>
            <a:r>
              <a:rPr lang="sv-SE" sz="1800" dirty="0">
                <a:latin typeface="+mn-lt"/>
              </a:rPr>
              <a:t> hos Standard Norge har tagit form, och ett med den danska motsvarigheten har inletts. </a:t>
            </a:r>
          </a:p>
          <a:p>
            <a:endParaRPr lang="sv-SE" dirty="0">
              <a:latin typeface="+mn-lt"/>
            </a:endParaRPr>
          </a:p>
          <a:p>
            <a:r>
              <a:rPr lang="sv-SE" dirty="0">
                <a:latin typeface="+mn-lt"/>
              </a:rPr>
              <a:t>Projektledningen deltar i en Samverkansgrupp kring standarder i E-hälsa 2025 visionen, som jobbar med en nationell strategi gruppen leds av E-hälsomyndigheten.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24375357"/>
      </p:ext>
    </p:extLst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E12D023-9734-4775-8F16-5E366D78FE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7159" y="386577"/>
            <a:ext cx="11092392" cy="736600"/>
          </a:xfrm>
        </p:spPr>
        <p:txBody>
          <a:bodyPr/>
          <a:lstStyle/>
          <a:p>
            <a:r>
              <a:rPr lang="sv-SE" dirty="0"/>
              <a:t>SIS/TK 336 Ögonoptik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3A93BD0-28E3-43D1-A1DF-AEDBF78C9BB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48218" y="1578650"/>
            <a:ext cx="11091333" cy="5645934"/>
          </a:xfrm>
        </p:spPr>
        <p:txBody>
          <a:bodyPr/>
          <a:lstStyle/>
          <a:p>
            <a:r>
              <a:rPr lang="sv-SE" b="1" dirty="0">
                <a:latin typeface="+mn-lt"/>
              </a:rPr>
              <a:t>Kommittén är verksam inom det internationella området främst inom ISO/TC 172 </a:t>
            </a:r>
            <a:r>
              <a:rPr lang="sv-SE" b="1" dirty="0" err="1">
                <a:latin typeface="+mn-lt"/>
              </a:rPr>
              <a:t>Opthalmic</a:t>
            </a:r>
            <a:r>
              <a:rPr lang="sv-SE" b="1" dirty="0">
                <a:latin typeface="+mn-lt"/>
              </a:rPr>
              <a:t> instruments, där ingår glasögonbågar, kontaktlinser, instrument och testmetoder.</a:t>
            </a:r>
          </a:p>
          <a:p>
            <a:endParaRPr lang="sv-SE" b="1" dirty="0">
              <a:latin typeface="+mn-lt"/>
            </a:endParaRPr>
          </a:p>
          <a:p>
            <a:r>
              <a:rPr lang="sv-SE" sz="1600" dirty="0">
                <a:latin typeface="+mn-lt"/>
              </a:rPr>
              <a:t>Kommittén satsar på att få in nya deltagare. Projektledningen har haft kontakt med Sveriges Optikleverantörers Förening.</a:t>
            </a:r>
          </a:p>
          <a:p>
            <a:r>
              <a:rPr lang="sv-SE" sz="1600" dirty="0">
                <a:latin typeface="+mn-lt"/>
              </a:rPr>
              <a:t>Fortsatt spegling av: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1400" dirty="0">
                <a:latin typeface="+mn-lt"/>
                <a:cs typeface="Gill Sans" panose="020B0502020104020203" pitchFamily="34" charset="-79"/>
              </a:rPr>
              <a:t>ISO/TC 172, </a:t>
            </a:r>
            <a:r>
              <a:rPr lang="sv-SE" sz="1400" dirty="0" err="1">
                <a:latin typeface="+mn-lt"/>
                <a:cs typeface="Gill Sans" panose="020B0502020104020203" pitchFamily="34" charset="-79"/>
              </a:rPr>
              <a:t>Optics</a:t>
            </a:r>
            <a:r>
              <a:rPr lang="sv-SE" sz="1400" dirty="0">
                <a:latin typeface="+mn-lt"/>
                <a:cs typeface="Gill Sans" panose="020B0502020104020203" pitchFamily="34" charset="-79"/>
              </a:rPr>
              <a:t> and </a:t>
            </a:r>
            <a:r>
              <a:rPr lang="sv-SE" sz="1400" dirty="0" err="1">
                <a:latin typeface="+mn-lt"/>
                <a:cs typeface="Gill Sans" panose="020B0502020104020203" pitchFamily="34" charset="-79"/>
              </a:rPr>
              <a:t>photonics</a:t>
            </a:r>
            <a:endParaRPr lang="sv-SE" sz="1400" dirty="0">
              <a:latin typeface="+mn-lt"/>
              <a:cs typeface="Gill Sans" panose="020B0502020104020203" pitchFamily="34" charset="-79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1400" dirty="0">
                <a:latin typeface="+mn-lt"/>
                <a:cs typeface="Gill Sans" panose="020B0502020104020203" pitchFamily="34" charset="-79"/>
              </a:rPr>
              <a:t>ISO/TC 172/SC 7, </a:t>
            </a:r>
            <a:r>
              <a:rPr lang="sv-SE" sz="1400" dirty="0" err="1">
                <a:latin typeface="+mn-lt"/>
                <a:cs typeface="Gill Sans" panose="020B0502020104020203" pitchFamily="34" charset="-79"/>
              </a:rPr>
              <a:t>Ophthalmic</a:t>
            </a:r>
            <a:r>
              <a:rPr lang="sv-SE" sz="1400" dirty="0">
                <a:latin typeface="+mn-lt"/>
                <a:cs typeface="Gill Sans" panose="020B0502020104020203" pitchFamily="34" charset="-79"/>
              </a:rPr>
              <a:t> </a:t>
            </a:r>
            <a:r>
              <a:rPr lang="sv-SE" sz="1400" dirty="0" err="1">
                <a:latin typeface="+mn-lt"/>
                <a:cs typeface="Gill Sans" panose="020B0502020104020203" pitchFamily="34" charset="-79"/>
              </a:rPr>
              <a:t>optics</a:t>
            </a:r>
            <a:r>
              <a:rPr lang="sv-SE" sz="1400" dirty="0">
                <a:latin typeface="+mn-lt"/>
                <a:cs typeface="Gill Sans" panose="020B0502020104020203" pitchFamily="34" charset="-79"/>
              </a:rPr>
              <a:t> and instruments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1400" dirty="0">
                <a:latin typeface="+mn-lt"/>
                <a:cs typeface="Gill Sans" panose="020B0502020104020203" pitchFamily="34" charset="-79"/>
              </a:rPr>
              <a:t>CEN/TC 170, </a:t>
            </a:r>
            <a:r>
              <a:rPr lang="sv-SE" sz="1400" dirty="0" err="1">
                <a:latin typeface="+mn-lt"/>
                <a:cs typeface="Gill Sans" panose="020B0502020104020203" pitchFamily="34" charset="-79"/>
              </a:rPr>
              <a:t>Ophthalmic</a:t>
            </a:r>
            <a:r>
              <a:rPr lang="sv-SE" sz="1400" dirty="0">
                <a:latin typeface="+mn-lt"/>
                <a:cs typeface="Gill Sans" panose="020B0502020104020203" pitchFamily="34" charset="-79"/>
              </a:rPr>
              <a:t> </a:t>
            </a:r>
            <a:r>
              <a:rPr lang="sv-SE" sz="1400" dirty="0" err="1">
                <a:latin typeface="+mn-lt"/>
                <a:cs typeface="Gill Sans" panose="020B0502020104020203" pitchFamily="34" charset="-79"/>
              </a:rPr>
              <a:t>optics</a:t>
            </a:r>
            <a:endParaRPr lang="sv-SE" sz="1400" dirty="0">
              <a:latin typeface="+mn-lt"/>
              <a:cs typeface="Gill Sans" panose="020B0502020104020203" pitchFamily="34" charset="-79"/>
            </a:endParaRPr>
          </a:p>
          <a:p>
            <a:endParaRPr lang="sv-SE" sz="1600" dirty="0">
              <a:latin typeface="+mn-lt"/>
            </a:endParaRPr>
          </a:p>
          <a:p>
            <a:r>
              <a:rPr lang="sv-SE" sz="1600" b="1" dirty="0">
                <a:latin typeface="+mn-lt"/>
              </a:rPr>
              <a:t>SIS har sekretariatet för ISO TC 172/SC7/WG 7 </a:t>
            </a:r>
            <a:r>
              <a:rPr lang="sv-SE" sz="1600" b="1" dirty="0" err="1">
                <a:latin typeface="+mn-lt"/>
              </a:rPr>
              <a:t>Opthalmic</a:t>
            </a:r>
            <a:r>
              <a:rPr lang="sv-SE" sz="1600" b="1" dirty="0">
                <a:latin typeface="+mn-lt"/>
              </a:rPr>
              <a:t> </a:t>
            </a:r>
            <a:r>
              <a:rPr lang="sv-SE" sz="1600" b="1" dirty="0" err="1">
                <a:latin typeface="+mn-lt"/>
              </a:rPr>
              <a:t>implants</a:t>
            </a:r>
            <a:r>
              <a:rPr lang="sv-SE" sz="1600" b="1" dirty="0">
                <a:latin typeface="+mn-lt"/>
              </a:rPr>
              <a:t>.</a:t>
            </a:r>
          </a:p>
          <a:p>
            <a:endParaRPr lang="sv-SE" sz="1600" b="1" dirty="0">
              <a:latin typeface="+mn-lt"/>
            </a:endParaRPr>
          </a:p>
          <a:p>
            <a:r>
              <a:rPr lang="sv-SE" dirty="0">
                <a:latin typeface="+mn-lt"/>
              </a:rPr>
              <a:t>Inom ISO TC 172/SC7/WG 7 aktivt arbetat med att revidera: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400" dirty="0">
                <a:latin typeface="+mn-lt"/>
              </a:rPr>
              <a:t>ISO 11979-1 </a:t>
            </a:r>
            <a:r>
              <a:rPr lang="sv-SE" sz="1400" dirty="0" err="1">
                <a:latin typeface="+mn-lt"/>
              </a:rPr>
              <a:t>Ophthalmic</a:t>
            </a:r>
            <a:r>
              <a:rPr lang="sv-SE" sz="1400" dirty="0">
                <a:latin typeface="+mn-lt"/>
              </a:rPr>
              <a:t> </a:t>
            </a:r>
            <a:r>
              <a:rPr lang="sv-SE" sz="1400" dirty="0" err="1">
                <a:latin typeface="+mn-lt"/>
              </a:rPr>
              <a:t>implants</a:t>
            </a:r>
            <a:r>
              <a:rPr lang="sv-SE" sz="1400" dirty="0">
                <a:latin typeface="+mn-lt"/>
              </a:rPr>
              <a:t> </a:t>
            </a:r>
            <a:r>
              <a:rPr lang="en-US" sz="1400" dirty="0">
                <a:latin typeface="+mn-lt"/>
              </a:rPr>
              <a:t>—</a:t>
            </a:r>
            <a:r>
              <a:rPr lang="sv-SE" sz="1400" dirty="0">
                <a:latin typeface="+mn-lt"/>
              </a:rPr>
              <a:t> </a:t>
            </a:r>
            <a:r>
              <a:rPr lang="sv-SE" sz="1400" dirty="0" err="1">
                <a:latin typeface="+mn-lt"/>
              </a:rPr>
              <a:t>Intraocular</a:t>
            </a:r>
            <a:r>
              <a:rPr lang="sv-SE" sz="1400" dirty="0">
                <a:latin typeface="+mn-lt"/>
              </a:rPr>
              <a:t> </a:t>
            </a:r>
            <a:r>
              <a:rPr lang="sv-SE" sz="1400" dirty="0" err="1">
                <a:latin typeface="+mn-lt"/>
              </a:rPr>
              <a:t>lenses</a:t>
            </a:r>
            <a:r>
              <a:rPr lang="sv-SE" sz="1400" dirty="0">
                <a:latin typeface="+mn-lt"/>
              </a:rPr>
              <a:t> </a:t>
            </a:r>
            <a:r>
              <a:rPr lang="en-US" sz="1400" dirty="0">
                <a:latin typeface="+mn-lt"/>
              </a:rPr>
              <a:t>—</a:t>
            </a:r>
            <a:r>
              <a:rPr lang="sv-SE" sz="1400" dirty="0">
                <a:latin typeface="+mn-lt"/>
              </a:rPr>
              <a:t> </a:t>
            </a:r>
            <a:r>
              <a:rPr lang="fr-FR" sz="1400" dirty="0">
                <a:latin typeface="+mn-lt"/>
              </a:rPr>
              <a:t>Part 1: </a:t>
            </a:r>
            <a:r>
              <a:rPr lang="fr-FR" sz="1400" dirty="0" err="1">
                <a:latin typeface="+mn-lt"/>
              </a:rPr>
              <a:t>Vocabulary</a:t>
            </a:r>
            <a:endParaRPr lang="fr-FR" sz="1400" dirty="0">
              <a:latin typeface="+mn-lt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400" dirty="0">
                <a:latin typeface="+mn-lt"/>
              </a:rPr>
              <a:t>ISO 11979-1 </a:t>
            </a:r>
            <a:r>
              <a:rPr lang="sv-SE" sz="1400" dirty="0" err="1">
                <a:latin typeface="+mn-lt"/>
              </a:rPr>
              <a:t>Ophthalmic</a:t>
            </a:r>
            <a:r>
              <a:rPr lang="sv-SE" sz="1400" dirty="0">
                <a:latin typeface="+mn-lt"/>
              </a:rPr>
              <a:t> </a:t>
            </a:r>
            <a:r>
              <a:rPr lang="sv-SE" sz="1400" dirty="0" err="1">
                <a:latin typeface="+mn-lt"/>
              </a:rPr>
              <a:t>implants</a:t>
            </a:r>
            <a:r>
              <a:rPr lang="sv-SE" sz="1400" dirty="0">
                <a:latin typeface="+mn-lt"/>
              </a:rPr>
              <a:t> </a:t>
            </a:r>
            <a:r>
              <a:rPr lang="en-US" sz="1400" dirty="0">
                <a:latin typeface="+mn-lt"/>
              </a:rPr>
              <a:t>—</a:t>
            </a:r>
            <a:r>
              <a:rPr lang="sv-SE" sz="1400" dirty="0">
                <a:latin typeface="+mn-lt"/>
              </a:rPr>
              <a:t> </a:t>
            </a:r>
            <a:r>
              <a:rPr lang="sv-SE" sz="1400" dirty="0" err="1">
                <a:latin typeface="+mn-lt"/>
              </a:rPr>
              <a:t>Intraocular</a:t>
            </a:r>
            <a:r>
              <a:rPr lang="sv-SE" sz="1400" dirty="0">
                <a:latin typeface="+mn-lt"/>
              </a:rPr>
              <a:t> </a:t>
            </a:r>
            <a:r>
              <a:rPr lang="sv-SE" sz="1400" dirty="0" err="1">
                <a:latin typeface="+mn-lt"/>
              </a:rPr>
              <a:t>lenses</a:t>
            </a:r>
            <a:r>
              <a:rPr lang="sv-SE" sz="1400" dirty="0">
                <a:latin typeface="+mn-lt"/>
              </a:rPr>
              <a:t> </a:t>
            </a:r>
            <a:r>
              <a:rPr lang="en-US" sz="1400" dirty="0">
                <a:latin typeface="+mn-lt"/>
              </a:rPr>
              <a:t>—</a:t>
            </a:r>
            <a:r>
              <a:rPr lang="sv-SE" sz="1400" dirty="0">
                <a:latin typeface="+mn-lt"/>
              </a:rPr>
              <a:t> </a:t>
            </a:r>
            <a:r>
              <a:rPr lang="en-US" sz="1400" dirty="0">
                <a:latin typeface="+mn-lt"/>
              </a:rPr>
              <a:t>Part 2: Optical properties and test methods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400" dirty="0">
                <a:latin typeface="+mn-lt"/>
              </a:rPr>
              <a:t>ISO 11979-1 </a:t>
            </a:r>
            <a:r>
              <a:rPr lang="sv-SE" sz="1400" dirty="0" err="1">
                <a:latin typeface="+mn-lt"/>
              </a:rPr>
              <a:t>Ophthalmic</a:t>
            </a:r>
            <a:r>
              <a:rPr lang="sv-SE" sz="1400" dirty="0">
                <a:latin typeface="+mn-lt"/>
              </a:rPr>
              <a:t> </a:t>
            </a:r>
            <a:r>
              <a:rPr lang="sv-SE" sz="1400" dirty="0" err="1">
                <a:latin typeface="+mn-lt"/>
              </a:rPr>
              <a:t>implants</a:t>
            </a:r>
            <a:r>
              <a:rPr lang="sv-SE" sz="1400" dirty="0">
                <a:latin typeface="+mn-lt"/>
              </a:rPr>
              <a:t> </a:t>
            </a:r>
            <a:r>
              <a:rPr lang="en-US" sz="1400" dirty="0">
                <a:latin typeface="+mn-lt"/>
              </a:rPr>
              <a:t>—</a:t>
            </a:r>
            <a:r>
              <a:rPr lang="sv-SE" sz="1400" dirty="0">
                <a:latin typeface="+mn-lt"/>
              </a:rPr>
              <a:t> </a:t>
            </a:r>
            <a:r>
              <a:rPr lang="sv-SE" sz="1400" dirty="0" err="1">
                <a:latin typeface="+mn-lt"/>
              </a:rPr>
              <a:t>Intraocular</a:t>
            </a:r>
            <a:r>
              <a:rPr lang="sv-SE" sz="1400" dirty="0">
                <a:latin typeface="+mn-lt"/>
              </a:rPr>
              <a:t> </a:t>
            </a:r>
            <a:r>
              <a:rPr lang="sv-SE" sz="1400" dirty="0" err="1">
                <a:latin typeface="+mn-lt"/>
              </a:rPr>
              <a:t>lenses</a:t>
            </a:r>
            <a:r>
              <a:rPr lang="sv-SE" sz="1400" dirty="0">
                <a:latin typeface="+mn-lt"/>
              </a:rPr>
              <a:t> </a:t>
            </a:r>
            <a:r>
              <a:rPr lang="en-US" sz="1400" dirty="0">
                <a:latin typeface="+mn-lt"/>
              </a:rPr>
              <a:t>—</a:t>
            </a:r>
            <a:r>
              <a:rPr lang="sv-SE" sz="1400" dirty="0">
                <a:latin typeface="+mn-lt"/>
              </a:rPr>
              <a:t> </a:t>
            </a:r>
            <a:r>
              <a:rPr lang="en-US" sz="1400" dirty="0">
                <a:latin typeface="+mn-lt"/>
              </a:rPr>
              <a:t>Part 4: Labelling and information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400" dirty="0">
                <a:latin typeface="+mn-lt"/>
              </a:rPr>
              <a:t>ISO 11979-1 </a:t>
            </a:r>
            <a:r>
              <a:rPr lang="sv-SE" sz="1400" dirty="0" err="1">
                <a:latin typeface="+mn-lt"/>
              </a:rPr>
              <a:t>Ophthalmic</a:t>
            </a:r>
            <a:r>
              <a:rPr lang="sv-SE" sz="1400" dirty="0">
                <a:latin typeface="+mn-lt"/>
              </a:rPr>
              <a:t> </a:t>
            </a:r>
            <a:r>
              <a:rPr lang="sv-SE" sz="1400" dirty="0" err="1">
                <a:latin typeface="+mn-lt"/>
              </a:rPr>
              <a:t>implants</a:t>
            </a:r>
            <a:r>
              <a:rPr lang="sv-SE" sz="1400" dirty="0">
                <a:latin typeface="+mn-lt"/>
              </a:rPr>
              <a:t> </a:t>
            </a:r>
            <a:r>
              <a:rPr lang="en-US" sz="1400" dirty="0">
                <a:latin typeface="+mn-lt"/>
              </a:rPr>
              <a:t>—</a:t>
            </a:r>
            <a:r>
              <a:rPr lang="sv-SE" sz="1400" dirty="0">
                <a:latin typeface="+mn-lt"/>
              </a:rPr>
              <a:t> </a:t>
            </a:r>
            <a:r>
              <a:rPr lang="sv-SE" sz="1400" dirty="0" err="1">
                <a:latin typeface="+mn-lt"/>
              </a:rPr>
              <a:t>Intraocular</a:t>
            </a:r>
            <a:r>
              <a:rPr lang="sv-SE" sz="1400" dirty="0">
                <a:latin typeface="+mn-lt"/>
              </a:rPr>
              <a:t> </a:t>
            </a:r>
            <a:r>
              <a:rPr lang="sv-SE" sz="1400" dirty="0" err="1">
                <a:latin typeface="+mn-lt"/>
              </a:rPr>
              <a:t>lenses</a:t>
            </a:r>
            <a:r>
              <a:rPr lang="sv-SE" sz="1400" dirty="0">
                <a:latin typeface="+mn-lt"/>
              </a:rPr>
              <a:t> </a:t>
            </a:r>
            <a:r>
              <a:rPr lang="en-US" sz="1400" dirty="0">
                <a:latin typeface="+mn-lt"/>
              </a:rPr>
              <a:t>—</a:t>
            </a:r>
            <a:r>
              <a:rPr lang="sv-SE" sz="1400" dirty="0">
                <a:latin typeface="+mn-lt"/>
              </a:rPr>
              <a:t> </a:t>
            </a:r>
            <a:r>
              <a:rPr lang="en-US" sz="1400" dirty="0">
                <a:latin typeface="+mn-lt"/>
              </a:rPr>
              <a:t>Part 7: Clinical investigations of intraocular lenses for the correction of aphakia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ISO 16671 Ophthalmic implants — Irrigating solutions for ophthalmic surgery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ISO TR 22979 Ophthalmic implants — Intraocular lenses — Guidance on assessment of the need for clinical investigation of intraocular lens design modifications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ISO TR 20651 Ophthalmic implants – Wavefront sensor test methods for IOL dioptric power and image quality measurement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FR" dirty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>
              <a:latin typeface="+mn-lt"/>
            </a:endParaRPr>
          </a:p>
          <a:p>
            <a:endParaRPr lang="sv-S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1120199"/>
      </p:ext>
    </p:extLst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E12D023-9734-4775-8F16-5E366D78FE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7159" y="350054"/>
            <a:ext cx="11092392" cy="736600"/>
          </a:xfrm>
        </p:spPr>
        <p:txBody>
          <a:bodyPr/>
          <a:lstStyle/>
          <a:p>
            <a:r>
              <a:rPr lang="sv-SE" dirty="0"/>
              <a:t>SIS/TK 340 Implantat och biologisk säkerhet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3A93BD0-28E3-43D1-A1DF-AEDBF78C9BB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47159" y="1717930"/>
            <a:ext cx="11091333" cy="4421716"/>
          </a:xfrm>
        </p:spPr>
        <p:txBody>
          <a:bodyPr/>
          <a:lstStyle/>
          <a:p>
            <a:endParaRPr lang="sv-SE" sz="2000" dirty="0">
              <a:effectLst/>
            </a:endParaRPr>
          </a:p>
          <a:p>
            <a:endParaRPr lang="sv-SE" sz="1800" dirty="0">
              <a:effectLst/>
              <a:latin typeface="Calibri" panose="020F0502020204030204" pitchFamily="34" charset="0"/>
            </a:endParaRPr>
          </a:p>
          <a:p>
            <a:pPr marL="34290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</a:rPr>
              <a:t> </a:t>
            </a:r>
          </a:p>
          <a:p>
            <a:pPr marL="34290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</a:rPr>
              <a:t> </a:t>
            </a:r>
          </a:p>
          <a:p>
            <a:endParaRPr lang="sv-SE" dirty="0">
              <a:latin typeface="+mn-lt"/>
            </a:endParaRPr>
          </a:p>
          <a:p>
            <a:endParaRPr lang="sv-SE" sz="1800" dirty="0">
              <a:latin typeface="+mn-lt"/>
            </a:endParaRPr>
          </a:p>
          <a:p>
            <a:endParaRPr lang="sv-SE" dirty="0"/>
          </a:p>
          <a:p>
            <a:endParaRPr lang="sv-SE" dirty="0"/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B320D55F-2CA2-A6A6-630F-A4828EE9A911}"/>
              </a:ext>
            </a:extLst>
          </p:cNvPr>
          <p:cNvSpPr txBox="1">
            <a:spLocks/>
          </p:cNvSpPr>
          <p:nvPr/>
        </p:nvSpPr>
        <p:spPr bwMode="gray">
          <a:xfrm>
            <a:off x="547159" y="1984377"/>
            <a:ext cx="11091333" cy="4421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0"/>
              </a:spcBef>
              <a:spcAft>
                <a:spcPts val="0"/>
              </a:spcAft>
              <a:buSzPct val="60000"/>
              <a:buFont typeface="Wingdings" panose="05000000000000000000" pitchFamily="2" charset="2"/>
              <a:buNone/>
              <a:defRPr sz="1800" b="0" i="0" kern="1200">
                <a:solidFill>
                  <a:schemeClr val="tx1"/>
                </a:solidFill>
                <a:latin typeface="+mj-lt"/>
                <a:ea typeface="ＭＳ Ｐゴシック" charset="0"/>
                <a:cs typeface="Gill Sans" panose="020B0502020104020203" pitchFamily="34" charset="-79"/>
              </a:defRPr>
            </a:lvl1pPr>
            <a:lvl2pPr marL="285750" marR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Pct val="60000"/>
              <a:buFont typeface="Wingdings" panose="05000000000000000000" pitchFamily="2" charset="2"/>
              <a:buChar char="§"/>
              <a:tabLst/>
              <a:defRPr sz="1800" b="0" i="0" kern="1200">
                <a:solidFill>
                  <a:schemeClr val="tx1"/>
                </a:solidFill>
                <a:latin typeface="+mj-lt"/>
                <a:ea typeface="ＭＳ Ｐゴシック" charset="0"/>
                <a:cs typeface="+mn-cs"/>
              </a:defRPr>
            </a:lvl2pPr>
            <a:lvl3pPr marL="764105" indent="-285750" algn="l" rtl="0" eaLnBrk="1" fontAlgn="base" hangingPunct="1">
              <a:spcBef>
                <a:spcPct val="0"/>
              </a:spcBef>
              <a:spcAft>
                <a:spcPts val="800"/>
              </a:spcAft>
              <a:buClrTx/>
              <a:buSzPct val="70000"/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+mj-lt"/>
                <a:ea typeface="ＭＳ Ｐゴシック" charset="0"/>
                <a:cs typeface="+mn-cs"/>
              </a:defRPr>
            </a:lvl3pPr>
            <a:lvl4pPr marL="719649" indent="0" algn="l" rtl="0" eaLnBrk="1" fontAlgn="base" hangingPunct="1">
              <a:spcBef>
                <a:spcPct val="0"/>
              </a:spcBef>
              <a:spcAft>
                <a:spcPts val="800"/>
              </a:spcAft>
              <a:buClrTx/>
              <a:buSzPct val="70000"/>
              <a:buFont typeface="Futura Com Book" panose="020B0602020204020303" pitchFamily="34" charset="-79"/>
              <a:buNone/>
              <a:defRPr sz="1800" b="0" i="0" kern="1200">
                <a:solidFill>
                  <a:schemeClr val="tx1"/>
                </a:solidFill>
                <a:latin typeface="+mj-lt"/>
                <a:ea typeface="ＭＳ Ｐゴシック" charset="0"/>
                <a:cs typeface="+mn-cs"/>
              </a:defRPr>
            </a:lvl4pPr>
            <a:lvl5pPr marL="719649" indent="0" algn="l" rtl="0" eaLnBrk="1" fontAlgn="base" hangingPunct="1">
              <a:spcBef>
                <a:spcPct val="0"/>
              </a:spcBef>
              <a:spcAft>
                <a:spcPts val="800"/>
              </a:spcAft>
              <a:buClrTx/>
              <a:buSzPct val="70000"/>
              <a:buFont typeface="Futura Com Book" panose="020B0602020204020303" pitchFamily="34" charset="-79"/>
              <a:buChar char="–"/>
              <a:defRPr sz="1800" b="0" i="0" kern="1200">
                <a:solidFill>
                  <a:schemeClr val="tx1"/>
                </a:solidFill>
                <a:latin typeface="+mj-lt"/>
                <a:ea typeface="ＭＳ Ｐゴシック" charset="0"/>
                <a:cs typeface="+mn-cs"/>
              </a:defRPr>
            </a:lvl5pPr>
            <a:lvl6pPr marL="719982" indent="-239994" algn="l" defTabSz="1219170" rtl="0" eaLnBrk="1" latinLnBrk="0" hangingPunct="1">
              <a:spcBef>
                <a:spcPts val="0"/>
              </a:spcBef>
              <a:spcAft>
                <a:spcPts val="800"/>
              </a:spcAft>
              <a:buFont typeface="Futura Com Book" panose="02000504030000020003" pitchFamily="2" charset="0"/>
              <a:buChar char="–"/>
              <a:defRPr sz="18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9982" indent="-239994" algn="l" defTabSz="1219170" rtl="0" eaLnBrk="1" latinLnBrk="0" hangingPunct="1">
              <a:spcBef>
                <a:spcPts val="0"/>
              </a:spcBef>
              <a:spcAft>
                <a:spcPts val="800"/>
              </a:spcAft>
              <a:buFont typeface="Futura Com Book" panose="02000504030000020003" pitchFamily="2" charset="0"/>
              <a:buChar char="–"/>
              <a:defRPr sz="18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19982" indent="-239994" algn="l" defTabSz="1219170" rtl="0" eaLnBrk="1" latinLnBrk="0" hangingPunct="1">
              <a:spcBef>
                <a:spcPts val="0"/>
              </a:spcBef>
              <a:spcAft>
                <a:spcPts val="800"/>
              </a:spcAft>
              <a:buFont typeface="Futura Com Book" panose="02000504030000020003" pitchFamily="2" charset="0"/>
              <a:buChar char="–"/>
              <a:defRPr sz="18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19982" indent="-239994" algn="l" defTabSz="1219170" rtl="0" eaLnBrk="1" latinLnBrk="0" hangingPunct="1">
              <a:spcBef>
                <a:spcPts val="0"/>
              </a:spcBef>
              <a:spcAft>
                <a:spcPts val="800"/>
              </a:spcAft>
              <a:buFont typeface="Futura Com Book" panose="02000504030000020003" pitchFamily="2" charset="0"/>
              <a:buChar char="–"/>
              <a:defRPr sz="18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>
                <a:latin typeface="+mn-lt"/>
              </a:rPr>
              <a:t>Kommitteens arbetsområden består av kirurgiska implantat samt biokompatibilitet och biologisk säkerhet, vilket innefattar även kliniska prövningar av medicintekniska produkter.</a:t>
            </a:r>
          </a:p>
          <a:p>
            <a:endParaRPr lang="sv-SE" dirty="0">
              <a:latin typeface="+mn-lt"/>
            </a:endParaRPr>
          </a:p>
          <a:p>
            <a:r>
              <a:rPr lang="sv-SE" b="1" dirty="0">
                <a:latin typeface="+mn-lt"/>
              </a:rPr>
              <a:t>Pågående standardiseringsarbete</a:t>
            </a:r>
          </a:p>
          <a:p>
            <a:endParaRPr lang="sv-SE" dirty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latin typeface="+mn-lt"/>
              </a:rPr>
              <a:t>ISO/CD 10993-1 </a:t>
            </a:r>
            <a:r>
              <a:rPr lang="sv-SE" dirty="0" err="1">
                <a:latin typeface="+mn-lt"/>
              </a:rPr>
              <a:t>Biological</a:t>
            </a:r>
            <a:r>
              <a:rPr lang="sv-SE" dirty="0">
                <a:latin typeface="+mn-lt"/>
              </a:rPr>
              <a:t> </a:t>
            </a:r>
            <a:r>
              <a:rPr lang="sv-SE" dirty="0" err="1">
                <a:latin typeface="+mn-lt"/>
              </a:rPr>
              <a:t>evaluation</a:t>
            </a:r>
            <a:r>
              <a:rPr lang="sv-SE" dirty="0">
                <a:latin typeface="+mn-lt"/>
              </a:rPr>
              <a:t> of </a:t>
            </a:r>
            <a:r>
              <a:rPr lang="sv-SE" dirty="0" err="1">
                <a:latin typeface="+mn-lt"/>
              </a:rPr>
              <a:t>medical</a:t>
            </a:r>
            <a:r>
              <a:rPr lang="sv-SE" dirty="0">
                <a:latin typeface="+mn-lt"/>
              </a:rPr>
              <a:t> </a:t>
            </a:r>
            <a:r>
              <a:rPr lang="sv-SE" dirty="0" err="1">
                <a:latin typeface="+mn-lt"/>
              </a:rPr>
              <a:t>devices</a:t>
            </a:r>
            <a:r>
              <a:rPr lang="sv-SE" dirty="0">
                <a:latin typeface="+mn-lt"/>
              </a:rPr>
              <a:t> — Part 1: </a:t>
            </a:r>
            <a:r>
              <a:rPr lang="sv-SE" dirty="0" err="1">
                <a:latin typeface="+mn-lt"/>
              </a:rPr>
              <a:t>Evaluation</a:t>
            </a:r>
            <a:r>
              <a:rPr lang="sv-SE" dirty="0">
                <a:latin typeface="+mn-lt"/>
              </a:rPr>
              <a:t> and </a:t>
            </a:r>
            <a:r>
              <a:rPr lang="sv-SE" dirty="0" err="1">
                <a:latin typeface="+mn-lt"/>
              </a:rPr>
              <a:t>testing</a:t>
            </a:r>
            <a:r>
              <a:rPr lang="sv-SE" dirty="0">
                <a:latin typeface="+mn-lt"/>
              </a:rPr>
              <a:t> </a:t>
            </a:r>
            <a:r>
              <a:rPr lang="sv-SE" dirty="0" err="1">
                <a:latin typeface="+mn-lt"/>
              </a:rPr>
              <a:t>within</a:t>
            </a:r>
            <a:r>
              <a:rPr lang="sv-SE" dirty="0">
                <a:latin typeface="+mn-lt"/>
              </a:rPr>
              <a:t> a risk management process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latin typeface="+mn-lt"/>
              </a:rPr>
              <a:t>ISO 10993-4:2017/CD AMD 1 </a:t>
            </a:r>
            <a:r>
              <a:rPr lang="en-US" dirty="0">
                <a:latin typeface="+mn-lt"/>
              </a:rPr>
              <a:t>Biological evaluation of medical devices — Part 4: Selection of tests for interactions with blood — Amendment 1</a:t>
            </a:r>
            <a:endParaRPr lang="sv-SE" dirty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latin typeface="+mn-lt"/>
              </a:rPr>
              <a:t>ISO/CD 10933-6 </a:t>
            </a:r>
            <a:r>
              <a:rPr lang="en-US" dirty="0">
                <a:latin typeface="+mn-lt"/>
              </a:rPr>
              <a:t>Biological evaluation of medical devices — Part 6: Tests for local effects after implantation</a:t>
            </a:r>
            <a:endParaRPr lang="sv-SE" dirty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ISO/CD 10993-7 Biological evaluation of medical devices — Part 7: Ethylene oxide sterilization residuals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ISO/WD 10993-11 Biological evaluation of medical devices — Part 11: Tests for systemic toxicity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ISO/CD 14155 Clinical investigation of medical devices for human subjects — Good clinical practice</a:t>
            </a:r>
          </a:p>
          <a:p>
            <a:endParaRPr lang="en-US" dirty="0">
              <a:solidFill>
                <a:srgbClr val="212529"/>
              </a:solidFill>
              <a:latin typeface="Inter var ISO"/>
            </a:endParaRPr>
          </a:p>
          <a:p>
            <a:r>
              <a:rPr lang="en-US" b="0" i="0" dirty="0" err="1">
                <a:solidFill>
                  <a:srgbClr val="212529"/>
                </a:solidFill>
                <a:effectLst/>
                <a:latin typeface="Inter var ISO"/>
              </a:rPr>
              <a:t>Arbete</a:t>
            </a:r>
            <a:r>
              <a:rPr lang="en-US" b="0" i="0" dirty="0">
                <a:solidFill>
                  <a:srgbClr val="212529"/>
                </a:solidFill>
                <a:effectLst/>
                <a:latin typeface="Inter var ISO"/>
              </a:rPr>
              <a:t> med </a:t>
            </a:r>
            <a:r>
              <a:rPr lang="en-US" b="0" i="0" dirty="0" err="1">
                <a:solidFill>
                  <a:srgbClr val="212529"/>
                </a:solidFill>
                <a:effectLst/>
                <a:latin typeface="Inter var ISO"/>
              </a:rPr>
              <a:t>att</a:t>
            </a:r>
            <a:r>
              <a:rPr lang="en-US" b="0" i="0" dirty="0">
                <a:solidFill>
                  <a:srgbClr val="212529"/>
                </a:solidFill>
                <a:effectLst/>
                <a:latin typeface="Inter var ISO"/>
              </a:rPr>
              <a:t> ta </a:t>
            </a:r>
            <a:r>
              <a:rPr lang="en-US" b="0" i="0" dirty="0" err="1">
                <a:solidFill>
                  <a:srgbClr val="212529"/>
                </a:solidFill>
                <a:effectLst/>
                <a:latin typeface="Inter var ISO"/>
              </a:rPr>
              <a:t>fram</a:t>
            </a:r>
            <a:r>
              <a:rPr lang="en-US" b="0" i="0" dirty="0">
                <a:solidFill>
                  <a:srgbClr val="212529"/>
                </a:solidFill>
                <a:effectLst/>
                <a:latin typeface="Inter var ISO"/>
              </a:rPr>
              <a:t> </a:t>
            </a:r>
            <a:r>
              <a:rPr lang="en-US" b="1" i="0" u="sng" dirty="0" err="1">
                <a:solidFill>
                  <a:srgbClr val="212529"/>
                </a:solidFill>
                <a:effectLst/>
                <a:latin typeface="Inter var ISO"/>
              </a:rPr>
              <a:t>ny</a:t>
            </a:r>
            <a:r>
              <a:rPr lang="en-US" b="1" i="0" u="sng" dirty="0">
                <a:solidFill>
                  <a:srgbClr val="212529"/>
                </a:solidFill>
                <a:effectLst/>
                <a:latin typeface="Inter var ISO"/>
              </a:rPr>
              <a:t> </a:t>
            </a:r>
            <a:r>
              <a:rPr lang="en-US" b="0" i="0" dirty="0">
                <a:solidFill>
                  <a:srgbClr val="212529"/>
                </a:solidFill>
                <a:effectLst/>
                <a:latin typeface="Inter var ISO"/>
              </a:rPr>
              <a:t>standard, ISO/AWI 18969 Clinical evaluation of medical devices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</a:endParaRPr>
          </a:p>
          <a:p>
            <a:endParaRPr lang="en-US" dirty="0">
              <a:latin typeface="Calibri" panose="020F0502020204030204" pitchFamily="34" charset="0"/>
            </a:endParaRPr>
          </a:p>
          <a:p>
            <a:endParaRPr lang="sv-SE" dirty="0">
              <a:latin typeface="Calibri" panose="020F0502020204030204" pitchFamily="34" charset="0"/>
            </a:endParaRPr>
          </a:p>
          <a:p>
            <a:endParaRPr lang="sv-SE" dirty="0">
              <a:latin typeface="Calibri" panose="020F0502020204030204" pitchFamily="34" charset="0"/>
            </a:endParaRPr>
          </a:p>
          <a:p>
            <a:pPr marL="342900"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</a:rPr>
              <a:t> </a:t>
            </a:r>
          </a:p>
          <a:p>
            <a:pPr marL="342900"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</a:rPr>
              <a:t> </a:t>
            </a:r>
          </a:p>
          <a:p>
            <a:endParaRPr lang="sv-SE" dirty="0">
              <a:latin typeface="+mn-lt"/>
            </a:endParaRPr>
          </a:p>
          <a:p>
            <a:endParaRPr lang="sv-SE" dirty="0">
              <a:latin typeface="+mn-lt"/>
            </a:endParaRP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16494066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SIS - Röd">
  <a:themeElements>
    <a:clrScheme name="SI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4987"/>
      </a:accent1>
      <a:accent2>
        <a:srgbClr val="F42534"/>
      </a:accent2>
      <a:accent3>
        <a:srgbClr val="98B1CE"/>
      </a:accent3>
      <a:accent4>
        <a:srgbClr val="005050"/>
      </a:accent4>
      <a:accent5>
        <a:srgbClr val="FFB4A8"/>
      </a:accent5>
      <a:accent6>
        <a:srgbClr val="C7B9AC"/>
      </a:accent6>
      <a:hlink>
        <a:srgbClr val="0563C1"/>
      </a:hlink>
      <a:folHlink>
        <a:srgbClr val="59595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gray">
        <a:ln w="31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gray">
        <a:noFill/>
      </a:spPr>
      <a:bodyPr wrap="square" lIns="0" tIns="0" rIns="0" bIns="0" rtlCol="0" anchor="ctr" anchorCtr="0">
        <a:noAutofit/>
      </a:bodyPr>
      <a:lstStyle>
        <a:defPPr algn="ctr">
          <a:defRPr sz="14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SIS mall - pil.potx" id="{87F69CA4-D4A0-4104-BC68-79C1C4E79E39}" vid="{F5C4AB1C-FFF0-4B62-B890-ECD7BC87402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2" Type="http://schemas.microsoft.com/office/2011/relationships/webextension" Target="webextension2.xml"/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7">
    <wetp:webextensionref xmlns:r="http://schemas.openxmlformats.org/officeDocument/2006/relationships" r:id="rId1"/>
  </wetp:taskpane>
  <wetp:taskpane dockstate="right" visibility="0" width="525" row="1">
    <wetp:webextensionref xmlns:r="http://schemas.openxmlformats.org/officeDocument/2006/relationships" r:id="rId2"/>
  </wetp:taskpane>
</wetp:taskpanes>
</file>

<file path=ppt/webextensions/webextension1.xml><?xml version="1.0" encoding="utf-8"?>
<we:webextension xmlns:we="http://schemas.microsoft.com/office/webextensions/webextension/2010/11" id="{5E10183D-BE58-4A70-B151-678359D2934A}">
  <we:reference id="0a7da37f-5593-4bdd-8242-7394a9b149c1" version="2.0.0.2" store="EXCatalog" storeType="EXCatalog"/>
  <we:alternateReferences>
    <we:reference id="WA104380827" version="2.0.0.2" store="sv-SE" storeType="OMEX"/>
  </we:alternateReferences>
  <we:properties/>
  <we:bindings/>
  <we:snapshot xmlns:r="http://schemas.openxmlformats.org/officeDocument/2006/relationships"/>
</we:webextension>
</file>

<file path=ppt/webextensions/webextension2.xml><?xml version="1.0" encoding="utf-8"?>
<we:webextension xmlns:we="http://schemas.microsoft.com/office/webextensions/webextension/2010/11" id="{CD112FE2-FD88-4F4F-A1AF-70A1007F3732}">
  <we:reference id="f12c312d-282a-4734-8843-05915fdfef0b" version="4.3.3.0" store="EXCatalog" storeType="EXCatalog"/>
  <we:alternateReferences>
    <we:reference id="WA104178141" version="4.3.3.0" store="sv-SE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SIS mall - pil</Template>
  <TotalTime>0</TotalTime>
  <Words>3006</Words>
  <Application>Microsoft Office PowerPoint</Application>
  <PresentationFormat>Bredbild</PresentationFormat>
  <Paragraphs>256</Paragraphs>
  <Slides>19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11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19</vt:i4>
      </vt:variant>
    </vt:vector>
  </HeadingPairs>
  <TitlesOfParts>
    <vt:vector size="31" baseType="lpstr">
      <vt:lpstr>-apple-system</vt:lpstr>
      <vt:lpstr>Arial</vt:lpstr>
      <vt:lpstr>Calibri</vt:lpstr>
      <vt:lpstr>Calibri (Bdoy)</vt:lpstr>
      <vt:lpstr>Calibri Light</vt:lpstr>
      <vt:lpstr>Futura Com Bold Condensed</vt:lpstr>
      <vt:lpstr>Futura Com Book</vt:lpstr>
      <vt:lpstr>Inter</vt:lpstr>
      <vt:lpstr>Inter var ISO</vt:lpstr>
      <vt:lpstr>LL Akkurat</vt:lpstr>
      <vt:lpstr>Wingdings</vt:lpstr>
      <vt:lpstr>SIS - Röd</vt:lpstr>
      <vt:lpstr>PowerPoint-presentation</vt:lpstr>
      <vt:lpstr>SIS/TK 108 Renhetsteknik</vt:lpstr>
      <vt:lpstr>SIS/TK 329 Anestesi- och respirationsutrustning</vt:lpstr>
      <vt:lpstr>SIS/TK 330 Förbrukningsmaterial inom sjukvården</vt:lpstr>
      <vt:lpstr>SIS/TK 331 Medicinsk diagnostik</vt:lpstr>
      <vt:lpstr>SIS/TK 333 Operationstextilier</vt:lpstr>
      <vt:lpstr>SIS/TK 334 Hälso- och sjukvårdsinformatik</vt:lpstr>
      <vt:lpstr>SIS/TK 336 Ögonoptik</vt:lpstr>
      <vt:lpstr>SIS/TK 340 Implantat och biologisk säkerhet</vt:lpstr>
      <vt:lpstr>SIS/TK 344 Hjälpmedel</vt:lpstr>
      <vt:lpstr>SIS/TK 340 Biologisk säkerhet för medicintekniska produkter</vt:lpstr>
      <vt:lpstr>SIS/TK 349 Rengöring, Desinfektion och Sterilisering</vt:lpstr>
      <vt:lpstr>SIS/TK 351 Ambulanssjukvård</vt:lpstr>
      <vt:lpstr>SIS/TK 355 Kvalitetsledning- och riskhanteringssystem samt andra tillhörande standarder för medicinteknik</vt:lpstr>
      <vt:lpstr>SIS/TK 527 Renhet i operationsrum</vt:lpstr>
      <vt:lpstr>SIS/TK 595 Trycksårsprevention</vt:lpstr>
      <vt:lpstr>SIS/TK 609 Snabbtester för droganalys</vt:lpstr>
      <vt:lpstr>SIS/TK 612 Kvalitetssäkring av preventivmedel och sexleksaker</vt:lpstr>
      <vt:lpstr>SIS/TK 620 Genomik och precisionsmedicin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Ulla Hihldor (SIS)</dc:creator>
  <cp:lastModifiedBy>Petra Fogelberg (SIS)</cp:lastModifiedBy>
  <cp:revision>38</cp:revision>
  <dcterms:created xsi:type="dcterms:W3CDTF">2022-01-07T14:05:16Z</dcterms:created>
  <dcterms:modified xsi:type="dcterms:W3CDTF">2024-01-09T11:51:12Z</dcterms:modified>
</cp:coreProperties>
</file>